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93" r:id="rId15"/>
    <p:sldId id="294" r:id="rId16"/>
    <p:sldId id="297" r:id="rId17"/>
    <p:sldId id="298" r:id="rId18"/>
    <p:sldId id="299" r:id="rId19"/>
    <p:sldId id="300" r:id="rId20"/>
    <p:sldId id="270" r:id="rId21"/>
    <p:sldId id="271" r:id="rId22"/>
    <p:sldId id="272" r:id="rId23"/>
    <p:sldId id="273" r:id="rId24"/>
    <p:sldId id="274" r:id="rId25"/>
    <p:sldId id="275" r:id="rId26"/>
    <p:sldId id="276" r:id="rId27"/>
    <p:sldId id="277" r:id="rId28"/>
    <p:sldId id="278" r:id="rId29"/>
    <p:sldId id="279" r:id="rId30"/>
    <p:sldId id="289" r:id="rId31"/>
    <p:sldId id="290" r:id="rId32"/>
    <p:sldId id="291" r:id="rId33"/>
    <p:sldId id="280" r:id="rId34"/>
    <p:sldId id="288" r:id="rId35"/>
  </p:sldIdLst>
  <p:sldSz cx="12192000" cy="6858000"/>
  <p:notesSz cx="6858000" cy="9144000"/>
  <p:embeddedFontLst>
    <p:embeddedFont>
      <p:font typeface="Cambria Math" panose="02040503050406030204" pitchFamily="18" charset="0"/>
      <p:regular r:id="rId37"/>
    </p:embeddedFont>
    <p:embeddedFont>
      <p:font typeface="Dancing Script SemiBold"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5855E0-A1DE-4600-B1EC-0EAA84ED7F66}">
  <a:tblStyle styleId="{BD5855E0-A1DE-4600-B1EC-0EAA84ED7F6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0011128F-17FA-6934-E39A-2DE85D924CB6}"/>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CA52368E-0C3F-D227-6C51-B833A76E415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16232C52-2D15-63E6-5C40-0DA85C96D4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15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56576068-BA99-AA37-4751-96EEC132BEFA}"/>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9A5D1546-2FA4-C71C-8033-2386312BB4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7C69D161-7EE5-F49D-E32F-168D5ADFC3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92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F1E73EAB-5884-0604-92CC-E53A43F6BBE1}"/>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E7A00CB8-589C-6036-68C4-4FB42602EE3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E3E63109-7EAC-72CC-1FB7-9A2A911AAD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9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A28AA25C-2B43-9B96-3B3A-47F78B0739D8}"/>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AD3A410C-671E-B23F-301E-159FFF9893C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DFF73CE6-F351-1170-408E-E50FFB70DB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05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CEBBA884-434E-C10A-3734-C39BB01444B5}"/>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A59622D2-3795-BB8A-CAFC-A7C2869E267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7E76422F-B05C-9797-8789-AF940F719F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16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a:extLst>
            <a:ext uri="{FF2B5EF4-FFF2-40B4-BE49-F238E27FC236}">
              <a16:creationId xmlns:a16="http://schemas.microsoft.com/office/drawing/2014/main" id="{CD02BCEB-DB7E-EB21-D07A-0DF1E32CF147}"/>
            </a:ext>
          </a:extLst>
        </p:cNvPr>
        <p:cNvGrpSpPr/>
        <p:nvPr/>
      </p:nvGrpSpPr>
      <p:grpSpPr>
        <a:xfrm>
          <a:off x="0" y="0"/>
          <a:ext cx="0" cy="0"/>
          <a:chOff x="0" y="0"/>
          <a:chExt cx="0" cy="0"/>
        </a:xfrm>
      </p:grpSpPr>
      <p:sp>
        <p:nvSpPr>
          <p:cNvPr id="414" name="Google Shape;414;p10:notes">
            <a:extLst>
              <a:ext uri="{FF2B5EF4-FFF2-40B4-BE49-F238E27FC236}">
                <a16:creationId xmlns:a16="http://schemas.microsoft.com/office/drawing/2014/main" id="{9E93F225-999F-94BA-EC28-EA97E0842C8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0:notes">
            <a:extLst>
              <a:ext uri="{FF2B5EF4-FFF2-40B4-BE49-F238E27FC236}">
                <a16:creationId xmlns:a16="http://schemas.microsoft.com/office/drawing/2014/main" id="{96D5C24C-F931-AA7D-4EDE-DB7CDF58EF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177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2894e5fc41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2894e5fc41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2894e5fc41_0_4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32894e5fc41_0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22c564013f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322c564013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22c564013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322c564013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22c564013f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322c564013f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2c564013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322c564013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22c564013f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322c564013f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22c564013f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322c564013f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22c564013f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322c564013f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C06BC956-1AE3-6EFF-B3B9-9B99605FB9F3}"/>
            </a:ext>
          </a:extLst>
        </p:cNvPr>
        <p:cNvGrpSpPr/>
        <p:nvPr/>
      </p:nvGrpSpPr>
      <p:grpSpPr>
        <a:xfrm>
          <a:off x="0" y="0"/>
          <a:ext cx="0" cy="0"/>
          <a:chOff x="0" y="0"/>
          <a:chExt cx="0" cy="0"/>
        </a:xfrm>
      </p:grpSpPr>
      <p:sp>
        <p:nvSpPr>
          <p:cNvPr id="526" name="Google Shape;526;p11:notes">
            <a:extLst>
              <a:ext uri="{FF2B5EF4-FFF2-40B4-BE49-F238E27FC236}">
                <a16:creationId xmlns:a16="http://schemas.microsoft.com/office/drawing/2014/main" id="{F2B31BD3-D295-8374-91F1-DD4E0B827F6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11:notes">
            <a:extLst>
              <a:ext uri="{FF2B5EF4-FFF2-40B4-BE49-F238E27FC236}">
                <a16:creationId xmlns:a16="http://schemas.microsoft.com/office/drawing/2014/main" id="{A283AE21-19E1-644B-FAE9-3CC8E51CBC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701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CEAE75FA-84F7-79C0-0BEC-75F0675A8BDA}"/>
            </a:ext>
          </a:extLst>
        </p:cNvPr>
        <p:cNvGrpSpPr/>
        <p:nvPr/>
      </p:nvGrpSpPr>
      <p:grpSpPr>
        <a:xfrm>
          <a:off x="0" y="0"/>
          <a:ext cx="0" cy="0"/>
          <a:chOff x="0" y="0"/>
          <a:chExt cx="0" cy="0"/>
        </a:xfrm>
      </p:grpSpPr>
      <p:sp>
        <p:nvSpPr>
          <p:cNvPr id="526" name="Google Shape;526;p11:notes">
            <a:extLst>
              <a:ext uri="{FF2B5EF4-FFF2-40B4-BE49-F238E27FC236}">
                <a16:creationId xmlns:a16="http://schemas.microsoft.com/office/drawing/2014/main" id="{C2878D89-E251-5CEB-845D-1B60CDF0057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11:notes">
            <a:extLst>
              <a:ext uri="{FF2B5EF4-FFF2-40B4-BE49-F238E27FC236}">
                <a16:creationId xmlns:a16="http://schemas.microsoft.com/office/drawing/2014/main" id="{AB0838EE-E036-4557-29B5-73852F5179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476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345FFE00-6504-1173-0E82-ABE718F1F0E7}"/>
            </a:ext>
          </a:extLst>
        </p:cNvPr>
        <p:cNvGrpSpPr/>
        <p:nvPr/>
      </p:nvGrpSpPr>
      <p:grpSpPr>
        <a:xfrm>
          <a:off x="0" y="0"/>
          <a:ext cx="0" cy="0"/>
          <a:chOff x="0" y="0"/>
          <a:chExt cx="0" cy="0"/>
        </a:xfrm>
      </p:grpSpPr>
      <p:sp>
        <p:nvSpPr>
          <p:cNvPr id="526" name="Google Shape;526;p11:notes">
            <a:extLst>
              <a:ext uri="{FF2B5EF4-FFF2-40B4-BE49-F238E27FC236}">
                <a16:creationId xmlns:a16="http://schemas.microsoft.com/office/drawing/2014/main" id="{3BABDF86-4395-49FD-6B9F-15D824DE781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11:notes">
            <a:extLst>
              <a:ext uri="{FF2B5EF4-FFF2-40B4-BE49-F238E27FC236}">
                <a16:creationId xmlns:a16="http://schemas.microsoft.com/office/drawing/2014/main" id="{84CE88F4-7FC3-37A5-F3E2-4AA52AC8B3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674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7" name="Google Shape;128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aa5885c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322aa5885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2aa5885cf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322aa5885cf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2aa5885c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322aa5885c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22aa5885cf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22aa5885cf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838200" y="365125"/>
            <a:ext cx="3121241" cy="38947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1"/>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1"/>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2"/>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838200" y="365125"/>
            <a:ext cx="3121241" cy="38947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2" name="Google Shape;4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838200" y="365125"/>
            <a:ext cx="3121241" cy="38947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Google Shape;55;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838200" y="365125"/>
            <a:ext cx="3121241" cy="38947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8"/>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8"/>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Google Shape;7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9"/>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9"/>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10"/>
          <p:cNvSpPr>
            <a:spLocks noGrp="1"/>
          </p:cNvSpPr>
          <p:nvPr>
            <p:ph type="pic" idx="2"/>
          </p:nvPr>
        </p:nvSpPr>
        <p:spPr>
          <a:xfrm>
            <a:off x="5183188" y="987425"/>
            <a:ext cx="6172200" cy="4873625"/>
          </a:xfrm>
          <a:prstGeom prst="rect">
            <a:avLst/>
          </a:prstGeom>
          <a:noFill/>
          <a:ln>
            <a:noFill/>
          </a:ln>
        </p:spPr>
      </p:sp>
      <p:sp>
        <p:nvSpPr>
          <p:cNvPr id="76" name="Google Shape;76;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7" name="Google Shape;7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0"/>
          <p:cNvSpPr txBox="1">
            <a:spLocks noGrp="1"/>
          </p:cNvSpPr>
          <p:nvPr>
            <p:ph type="ftr" idx="11"/>
          </p:nvPr>
        </p:nvSpPr>
        <p:spPr>
          <a:xfrm>
            <a:off x="3643313" y="6480408"/>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0"/>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5138736" y="6490212"/>
            <a:ext cx="7053264" cy="344100"/>
          </a:xfrm>
          <a:prstGeom prst="snip2DiagRect">
            <a:avLst>
              <a:gd name="adj1" fmla="val 0"/>
              <a:gd name="adj2" fmla="val 16667"/>
            </a:avLst>
          </a:prstGeom>
          <a:solidFill>
            <a:srgbClr val="9BD3E5"/>
          </a:solidFill>
          <a:ln w="12700" cap="flat" cmpd="sng">
            <a:solidFill>
              <a:srgbClr val="9BD3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
          <p:cNvSpPr/>
          <p:nvPr/>
        </p:nvSpPr>
        <p:spPr>
          <a:xfrm>
            <a:off x="0" y="6422617"/>
            <a:ext cx="6848475" cy="344100"/>
          </a:xfrm>
          <a:prstGeom prst="snip2DiagRect">
            <a:avLst>
              <a:gd name="adj1" fmla="val 0"/>
              <a:gd name="adj2" fmla="val 16667"/>
            </a:avLst>
          </a:prstGeom>
          <a:solidFill>
            <a:srgbClr val="9BD3E5"/>
          </a:solidFill>
          <a:ln w="12700" cap="flat" cmpd="sng">
            <a:solidFill>
              <a:srgbClr val="9BD3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p:nvPr/>
        </p:nvSpPr>
        <p:spPr>
          <a:xfrm>
            <a:off x="5700713" y="6557029"/>
            <a:ext cx="6491288" cy="300971"/>
          </a:xfrm>
          <a:prstGeom prst="snip2DiagRect">
            <a:avLst>
              <a:gd name="adj1" fmla="val 0"/>
              <a:gd name="adj2" fmla="val 16667"/>
            </a:avLst>
          </a:prstGeom>
          <a:solidFill>
            <a:srgbClr val="75A6C5"/>
          </a:solidFill>
          <a:ln w="12700" cap="flat" cmpd="sng">
            <a:solidFill>
              <a:srgbClr val="75A6C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p:nvPr/>
        </p:nvSpPr>
        <p:spPr>
          <a:xfrm>
            <a:off x="0" y="6495770"/>
            <a:ext cx="6724650" cy="362230"/>
          </a:xfrm>
          <a:prstGeom prst="snip2DiagRect">
            <a:avLst>
              <a:gd name="adj1" fmla="val 0"/>
              <a:gd name="adj2" fmla="val 16667"/>
            </a:avLst>
          </a:prstGeom>
          <a:solidFill>
            <a:srgbClr val="75A6C5"/>
          </a:solidFill>
          <a:ln w="12700" cap="flat" cmpd="sng">
            <a:solidFill>
              <a:srgbClr val="75A6C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
          <p:cNvSpPr/>
          <p:nvPr/>
        </p:nvSpPr>
        <p:spPr>
          <a:xfrm>
            <a:off x="8524875" y="533400"/>
            <a:ext cx="3667125" cy="710546"/>
          </a:xfrm>
          <a:prstGeom prst="snip2DiagRect">
            <a:avLst>
              <a:gd name="adj1" fmla="val 0"/>
              <a:gd name="adj2" fmla="val 16667"/>
            </a:avLst>
          </a:prstGeom>
          <a:solidFill>
            <a:srgbClr val="9BD3E5"/>
          </a:solidFill>
          <a:ln w="9525" cap="flat" cmpd="sng">
            <a:solidFill>
              <a:srgbClr val="9BD3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1" i="0" u="none" strike="noStrike" cap="none">
                <a:solidFill>
                  <a:schemeClr val="dk1"/>
                </a:solidFill>
                <a:latin typeface="Calibri"/>
                <a:ea typeface="Calibri"/>
                <a:cs typeface="Calibri"/>
                <a:sym typeface="Calibri"/>
              </a:defRPr>
            </a:lvl1pPr>
            <a:lvl2pPr marL="0" marR="0" lvl="1" indent="0" algn="r" rtl="0">
              <a:spcBef>
                <a:spcPts val="0"/>
              </a:spcBef>
              <a:buNone/>
              <a:defRPr sz="1400" b="1" i="0" u="none" strike="noStrike" cap="none">
                <a:solidFill>
                  <a:schemeClr val="dk1"/>
                </a:solidFill>
                <a:latin typeface="Calibri"/>
                <a:ea typeface="Calibri"/>
                <a:cs typeface="Calibri"/>
                <a:sym typeface="Calibri"/>
              </a:defRPr>
            </a:lvl2pPr>
            <a:lvl3pPr marL="0" marR="0" lvl="2" indent="0" algn="r" rtl="0">
              <a:spcBef>
                <a:spcPts val="0"/>
              </a:spcBef>
              <a:buNone/>
              <a:defRPr sz="1400" b="1" i="0" u="none" strike="noStrike" cap="none">
                <a:solidFill>
                  <a:schemeClr val="dk1"/>
                </a:solidFill>
                <a:latin typeface="Calibri"/>
                <a:ea typeface="Calibri"/>
                <a:cs typeface="Calibri"/>
                <a:sym typeface="Calibri"/>
              </a:defRPr>
            </a:lvl3pPr>
            <a:lvl4pPr marL="0" marR="0" lvl="3" indent="0" algn="r" rtl="0">
              <a:spcBef>
                <a:spcPts val="0"/>
              </a:spcBef>
              <a:buNone/>
              <a:defRPr sz="1400" b="1" i="0" u="none" strike="noStrike" cap="none">
                <a:solidFill>
                  <a:schemeClr val="dk1"/>
                </a:solidFill>
                <a:latin typeface="Calibri"/>
                <a:ea typeface="Calibri"/>
                <a:cs typeface="Calibri"/>
                <a:sym typeface="Calibri"/>
              </a:defRPr>
            </a:lvl4pPr>
            <a:lvl5pPr marL="0" marR="0" lvl="4" indent="0" algn="r" rtl="0">
              <a:spcBef>
                <a:spcPts val="0"/>
              </a:spcBef>
              <a:buNone/>
              <a:defRPr sz="1400" b="1" i="0" u="none" strike="noStrike" cap="none">
                <a:solidFill>
                  <a:schemeClr val="dk1"/>
                </a:solidFill>
                <a:latin typeface="Calibri"/>
                <a:ea typeface="Calibri"/>
                <a:cs typeface="Calibri"/>
                <a:sym typeface="Calibri"/>
              </a:defRPr>
            </a:lvl5pPr>
            <a:lvl6pPr marL="0" marR="0" lvl="5" indent="0" algn="r" rtl="0">
              <a:spcBef>
                <a:spcPts val="0"/>
              </a:spcBef>
              <a:buNone/>
              <a:defRPr sz="1400" b="1" i="0" u="none" strike="noStrike" cap="none">
                <a:solidFill>
                  <a:schemeClr val="dk1"/>
                </a:solidFill>
                <a:latin typeface="Calibri"/>
                <a:ea typeface="Calibri"/>
                <a:cs typeface="Calibri"/>
                <a:sym typeface="Calibri"/>
              </a:defRPr>
            </a:lvl6pPr>
            <a:lvl7pPr marL="0" marR="0" lvl="6" indent="0" algn="r" rtl="0">
              <a:spcBef>
                <a:spcPts val="0"/>
              </a:spcBef>
              <a:buNone/>
              <a:defRPr sz="1400" b="1" i="0" u="none" strike="noStrike" cap="none">
                <a:solidFill>
                  <a:schemeClr val="dk1"/>
                </a:solidFill>
                <a:latin typeface="Calibri"/>
                <a:ea typeface="Calibri"/>
                <a:cs typeface="Calibri"/>
                <a:sym typeface="Calibri"/>
              </a:defRPr>
            </a:lvl7pPr>
            <a:lvl8pPr marL="0" marR="0" lvl="7" indent="0" algn="r" rtl="0">
              <a:spcBef>
                <a:spcPts val="0"/>
              </a:spcBef>
              <a:buNone/>
              <a:defRPr sz="1400" b="1" i="0" u="none" strike="noStrike" cap="none">
                <a:solidFill>
                  <a:schemeClr val="dk1"/>
                </a:solidFill>
                <a:latin typeface="Calibri"/>
                <a:ea typeface="Calibri"/>
                <a:cs typeface="Calibri"/>
                <a:sym typeface="Calibri"/>
              </a:defRPr>
            </a:lvl8pPr>
            <a:lvl9pPr marL="0" marR="0" lvl="8" indent="0" algn="r" rtl="0">
              <a:spcBef>
                <a:spcPts val="0"/>
              </a:spcBef>
              <a:buNone/>
              <a:defRPr sz="14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r>
              <a:rPr lang="vi-VN"/>
              <a:t>1</a:t>
            </a:r>
            <a:endParaRPr/>
          </a:p>
        </p:txBody>
      </p:sp>
      <p:sp>
        <p:nvSpPr>
          <p:cNvPr id="16" name="Google Shape;16;p1"/>
          <p:cNvSpPr/>
          <p:nvPr/>
        </p:nvSpPr>
        <p:spPr>
          <a:xfrm>
            <a:off x="187812" y="6397160"/>
            <a:ext cx="1587704" cy="503174"/>
          </a:xfrm>
          <a:custGeom>
            <a:avLst/>
            <a:gdLst/>
            <a:ahLst/>
            <a:cxnLst/>
            <a:rect l="l" t="t" r="r" b="b"/>
            <a:pathLst>
              <a:path w="3556017" h="1139407" extrusionOk="0">
                <a:moveTo>
                  <a:pt x="0" y="0"/>
                </a:moveTo>
                <a:lnTo>
                  <a:pt x="3556017" y="0"/>
                </a:lnTo>
                <a:lnTo>
                  <a:pt x="3556017" y="1139407"/>
                </a:lnTo>
                <a:lnTo>
                  <a:pt x="0" y="1139407"/>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
          <p:cNvSpPr/>
          <p:nvPr/>
        </p:nvSpPr>
        <p:spPr>
          <a:xfrm>
            <a:off x="0" y="567671"/>
            <a:ext cx="12192000" cy="600075"/>
          </a:xfrm>
          <a:prstGeom prst="snip2DiagRect">
            <a:avLst>
              <a:gd name="adj1" fmla="val 0"/>
              <a:gd name="adj2" fmla="val 16667"/>
            </a:avLst>
          </a:prstGeom>
          <a:solidFill>
            <a:srgbClr val="9BD3E5"/>
          </a:solidFill>
          <a:ln w="12700" cap="flat" cmpd="sng">
            <a:solidFill>
              <a:srgbClr val="9BD3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8;p1"/>
          <p:cNvSpPr/>
          <p:nvPr/>
        </p:nvSpPr>
        <p:spPr>
          <a:xfrm>
            <a:off x="0" y="320021"/>
            <a:ext cx="12192000" cy="727729"/>
          </a:xfrm>
          <a:prstGeom prst="snip2DiagRect">
            <a:avLst>
              <a:gd name="adj1" fmla="val 0"/>
              <a:gd name="adj2" fmla="val 16667"/>
            </a:avLst>
          </a:prstGeom>
          <a:solidFill>
            <a:srgbClr val="75A6C5"/>
          </a:solidFill>
          <a:ln w="12700" cap="flat" cmpd="sng">
            <a:solidFill>
              <a:srgbClr val="75A6C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9;p1"/>
          <p:cNvSpPr/>
          <p:nvPr/>
        </p:nvSpPr>
        <p:spPr>
          <a:xfrm>
            <a:off x="0" y="0"/>
            <a:ext cx="12192000" cy="228600"/>
          </a:xfrm>
          <a:prstGeom prst="rect">
            <a:avLst/>
          </a:prstGeom>
          <a:solidFill>
            <a:srgbClr val="9BD3E5"/>
          </a:solidFill>
          <a:ln w="12700" cap="flat" cmpd="sng">
            <a:solidFill>
              <a:srgbClr val="9BD3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0;p1"/>
          <p:cNvSpPr/>
          <p:nvPr/>
        </p:nvSpPr>
        <p:spPr>
          <a:xfrm>
            <a:off x="8524875" y="400050"/>
            <a:ext cx="3667125" cy="710546"/>
          </a:xfrm>
          <a:prstGeom prst="snip2DiagRect">
            <a:avLst>
              <a:gd name="adj1" fmla="val 0"/>
              <a:gd name="adj2" fmla="val 16667"/>
            </a:avLst>
          </a:prstGeom>
          <a:solidFill>
            <a:srgbClr val="75A6C5"/>
          </a:solidFill>
          <a:ln w="9525" cap="flat" cmpd="sng">
            <a:solidFill>
              <a:srgbClr val="75A6C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 name="Google Shape;21;p1"/>
          <p:cNvPicPr preferRelativeResize="0"/>
          <p:nvPr/>
        </p:nvPicPr>
        <p:blipFill rotWithShape="1">
          <a:blip r:embed="rId14">
            <a:alphaModFix/>
          </a:blip>
          <a:srcRect/>
          <a:stretch/>
        </p:blipFill>
        <p:spPr>
          <a:xfrm>
            <a:off x="10895532" y="361950"/>
            <a:ext cx="1229793" cy="710547"/>
          </a:xfrm>
          <a:prstGeom prst="rect">
            <a:avLst/>
          </a:prstGeom>
          <a:noFill/>
          <a:ln>
            <a:noFill/>
          </a:ln>
        </p:spPr>
      </p:pic>
      <p:sp>
        <p:nvSpPr>
          <p:cNvPr id="22" name="Google Shape;22;p1"/>
          <p:cNvSpPr txBox="1"/>
          <p:nvPr/>
        </p:nvSpPr>
        <p:spPr>
          <a:xfrm>
            <a:off x="4502458" y="6520223"/>
            <a:ext cx="3187083"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vi-VN" sz="1800" b="1">
                <a:solidFill>
                  <a:srgbClr val="1F3864"/>
                </a:solidFill>
                <a:latin typeface="Calibri"/>
                <a:ea typeface="Calibri"/>
                <a:cs typeface="Calibri"/>
                <a:sym typeface="Calibri"/>
              </a:rPr>
              <a:t>XỬ LÍ ẢNH SỐ</a:t>
            </a:r>
            <a:endParaRPr sz="1800" b="1">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a:t>
            </a:fld>
            <a:endParaRPr/>
          </a:p>
        </p:txBody>
      </p:sp>
      <p:sp>
        <p:nvSpPr>
          <p:cNvPr id="97" name="Google Shape;97;p13"/>
          <p:cNvSpPr txBox="1"/>
          <p:nvPr/>
        </p:nvSpPr>
        <p:spPr>
          <a:xfrm>
            <a:off x="1363740" y="1758882"/>
            <a:ext cx="9464400" cy="12006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vi-VN" sz="3600" b="1">
                <a:solidFill>
                  <a:srgbClr val="0070C0"/>
                </a:solidFill>
                <a:latin typeface="Calibri"/>
                <a:ea typeface="Calibri"/>
                <a:cs typeface="Calibri"/>
                <a:sym typeface="Calibri"/>
              </a:rPr>
              <a:t>BÁO CÁO MÔN HỌC</a:t>
            </a:r>
            <a:endParaRPr/>
          </a:p>
          <a:p>
            <a:pPr marL="0" marR="0" lvl="0" indent="0" algn="ctr" rtl="0">
              <a:spcBef>
                <a:spcPts val="0"/>
              </a:spcBef>
              <a:spcAft>
                <a:spcPts val="0"/>
              </a:spcAft>
              <a:buNone/>
            </a:pPr>
            <a:r>
              <a:rPr lang="vi-VN" sz="3600" b="1">
                <a:solidFill>
                  <a:srgbClr val="0070C0"/>
                </a:solidFill>
                <a:latin typeface="Calibri"/>
                <a:ea typeface="Calibri"/>
                <a:cs typeface="Calibri"/>
                <a:sym typeface="Calibri"/>
              </a:rPr>
              <a:t>XỬ LÝ ẢNH SỐ</a:t>
            </a:r>
            <a:endParaRPr sz="3600" b="1">
              <a:solidFill>
                <a:srgbClr val="0070C0"/>
              </a:solidFill>
              <a:latin typeface="Calibri"/>
              <a:ea typeface="Calibri"/>
              <a:cs typeface="Calibri"/>
              <a:sym typeface="Calibri"/>
            </a:endParaRPr>
          </a:p>
        </p:txBody>
      </p:sp>
      <p:sp>
        <p:nvSpPr>
          <p:cNvPr id="98" name="Google Shape;98;p13"/>
          <p:cNvSpPr txBox="1"/>
          <p:nvPr/>
        </p:nvSpPr>
        <p:spPr>
          <a:xfrm>
            <a:off x="2808571" y="3141883"/>
            <a:ext cx="6574848" cy="730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vi-VN" sz="2000" b="1">
                <a:solidFill>
                  <a:srgbClr val="44546A"/>
                </a:solidFill>
                <a:latin typeface="Calibri"/>
                <a:ea typeface="Calibri"/>
                <a:cs typeface="Calibri"/>
                <a:sym typeface="Calibri"/>
              </a:rPr>
              <a:t>SO SÁNH CÁC THUẬT TOÁN </a:t>
            </a:r>
            <a:endParaRPr sz="2000">
              <a:solidFill>
                <a:srgbClr val="44546A"/>
              </a:solidFill>
              <a:latin typeface="Calibri"/>
              <a:ea typeface="Calibri"/>
              <a:cs typeface="Calibri"/>
              <a:sym typeface="Calibri"/>
            </a:endParaRPr>
          </a:p>
          <a:p>
            <a:pPr marL="0" marR="0" lvl="0" indent="0" algn="ctr" rtl="0">
              <a:spcBef>
                <a:spcPts val="0"/>
              </a:spcBef>
              <a:spcAft>
                <a:spcPts val="0"/>
              </a:spcAft>
              <a:buNone/>
            </a:pPr>
            <a:r>
              <a:rPr lang="vi-VN" sz="2000" b="1">
                <a:solidFill>
                  <a:srgbClr val="44546A"/>
                </a:solidFill>
                <a:latin typeface="Calibri"/>
                <a:ea typeface="Calibri"/>
                <a:cs typeface="Calibri"/>
                <a:sym typeface="Calibri"/>
              </a:rPr>
              <a:t>PHÁT HIỆN CẠNH ( EDGE DETECTION )</a:t>
            </a:r>
            <a:endParaRPr sz="2000">
              <a:solidFill>
                <a:srgbClr val="44546A"/>
              </a:solidFill>
              <a:latin typeface="Calibri"/>
              <a:ea typeface="Calibri"/>
              <a:cs typeface="Calibri"/>
              <a:sym typeface="Calibri"/>
            </a:endParaRPr>
          </a:p>
        </p:txBody>
      </p:sp>
      <p:sp>
        <p:nvSpPr>
          <p:cNvPr id="99" name="Google Shape;99;p13"/>
          <p:cNvSpPr txBox="1"/>
          <p:nvPr/>
        </p:nvSpPr>
        <p:spPr>
          <a:xfrm>
            <a:off x="4058406" y="4022953"/>
            <a:ext cx="4075180" cy="316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2"/>
              </a:buClr>
              <a:buSzPts val="1800"/>
              <a:buFont typeface="Times New Roman"/>
              <a:buNone/>
            </a:pPr>
            <a:r>
              <a:rPr lang="vi-VN" sz="1800" b="1">
                <a:solidFill>
                  <a:schemeClr val="dk2"/>
                </a:solidFill>
                <a:latin typeface="Times New Roman"/>
                <a:ea typeface="Times New Roman"/>
                <a:cs typeface="Times New Roman"/>
                <a:sym typeface="Times New Roman"/>
              </a:rPr>
              <a:t>Ngành: Robot &amp; Trí tuệ nhân tạo</a:t>
            </a:r>
            <a:endParaRPr sz="1800" b="1">
              <a:solidFill>
                <a:schemeClr val="dk2"/>
              </a:solidFill>
              <a:latin typeface="Times New Roman"/>
              <a:ea typeface="Times New Roman"/>
              <a:cs typeface="Times New Roman"/>
              <a:sym typeface="Times New Roman"/>
            </a:endParaRPr>
          </a:p>
        </p:txBody>
      </p:sp>
      <p:sp>
        <p:nvSpPr>
          <p:cNvPr id="100" name="Google Shape;100;p13"/>
          <p:cNvSpPr txBox="1"/>
          <p:nvPr/>
        </p:nvSpPr>
        <p:spPr>
          <a:xfrm>
            <a:off x="1911743" y="4426574"/>
            <a:ext cx="8368506" cy="1921200"/>
          </a:xfrm>
          <a:prstGeom prst="rect">
            <a:avLst/>
          </a:prstGeom>
          <a:noFill/>
          <a:ln>
            <a:noFill/>
          </a:ln>
        </p:spPr>
        <p:txBody>
          <a:bodyPr spcFirstLastPara="1" wrap="square" lIns="91425" tIns="91425" rIns="91425" bIns="91425" anchor="t" anchorCtr="0">
            <a:normAutofit/>
          </a:bodyPr>
          <a:lstStyle/>
          <a:p>
            <a:pPr marL="0" marR="0" lvl="0" indent="0" algn="l" rtl="0">
              <a:lnSpc>
                <a:spcPct val="150000"/>
              </a:lnSpc>
              <a:spcBef>
                <a:spcPts val="0"/>
              </a:spcBef>
              <a:spcAft>
                <a:spcPts val="0"/>
              </a:spcAft>
              <a:buClr>
                <a:schemeClr val="dk2"/>
              </a:buClr>
              <a:buSzPts val="1600"/>
              <a:buFont typeface="Arial"/>
              <a:buNone/>
            </a:pPr>
            <a:r>
              <a:rPr lang="vi-VN" sz="1600" b="1">
                <a:solidFill>
                  <a:schemeClr val="dk2"/>
                </a:solidFill>
                <a:latin typeface="Times New Roman"/>
                <a:ea typeface="Times New Roman"/>
                <a:cs typeface="Times New Roman"/>
                <a:sym typeface="Times New Roman"/>
              </a:rPr>
              <a:t>Lớp: 22DRTA1                                                   </a:t>
            </a:r>
            <a:endParaRPr/>
          </a:p>
          <a:p>
            <a:pPr marL="0" marR="0" lvl="0" indent="0" algn="l" rtl="0">
              <a:lnSpc>
                <a:spcPct val="150000"/>
              </a:lnSpc>
              <a:spcBef>
                <a:spcPts val="0"/>
              </a:spcBef>
              <a:spcAft>
                <a:spcPts val="0"/>
              </a:spcAft>
              <a:buClr>
                <a:schemeClr val="dk2"/>
              </a:buClr>
              <a:buSzPts val="1600"/>
              <a:buFont typeface="Arial"/>
              <a:buNone/>
            </a:pPr>
            <a:r>
              <a:rPr lang="vi-VN" sz="1600" b="1">
                <a:solidFill>
                  <a:schemeClr val="dk2"/>
                </a:solidFill>
                <a:latin typeface="Times New Roman"/>
                <a:ea typeface="Times New Roman"/>
                <a:cs typeface="Times New Roman"/>
                <a:sym typeface="Times New Roman"/>
              </a:rPr>
              <a:t>Tên thành viên: Nguyễn Chấn Huy                                    Tên giảng viên: TS.Phạm Quốc Thiện</a:t>
            </a:r>
            <a:endParaRPr/>
          </a:p>
          <a:p>
            <a:pPr marL="0" marR="0" lvl="0" indent="0" algn="l" rtl="0">
              <a:lnSpc>
                <a:spcPct val="150000"/>
              </a:lnSpc>
              <a:spcBef>
                <a:spcPts val="0"/>
              </a:spcBef>
              <a:spcAft>
                <a:spcPts val="0"/>
              </a:spcAft>
              <a:buClr>
                <a:schemeClr val="dk2"/>
              </a:buClr>
              <a:buSzPts val="1600"/>
              <a:buFont typeface="Arial"/>
              <a:buNone/>
            </a:pPr>
            <a:r>
              <a:rPr lang="vi-VN" sz="1600" b="1">
                <a:solidFill>
                  <a:schemeClr val="dk2"/>
                </a:solidFill>
                <a:latin typeface="Times New Roman"/>
                <a:ea typeface="Times New Roman"/>
                <a:cs typeface="Times New Roman"/>
                <a:sym typeface="Times New Roman"/>
              </a:rPr>
              <a:t>                            Nguyễn Văn Đạt</a:t>
            </a:r>
            <a:endParaRPr/>
          </a:p>
          <a:p>
            <a:pPr marL="0" marR="0" lvl="0" indent="0" algn="l" rtl="0">
              <a:lnSpc>
                <a:spcPct val="150000"/>
              </a:lnSpc>
              <a:spcBef>
                <a:spcPts val="0"/>
              </a:spcBef>
              <a:spcAft>
                <a:spcPts val="0"/>
              </a:spcAft>
              <a:buClr>
                <a:schemeClr val="dk2"/>
              </a:buClr>
              <a:buSzPts val="1600"/>
              <a:buFont typeface="Arial"/>
              <a:buNone/>
            </a:pPr>
            <a:r>
              <a:rPr lang="vi-VN" sz="1600" b="1">
                <a:solidFill>
                  <a:schemeClr val="dk2"/>
                </a:solidFill>
                <a:latin typeface="Times New Roman"/>
                <a:ea typeface="Times New Roman"/>
                <a:cs typeface="Times New Roman"/>
                <a:sym typeface="Times New Roman"/>
              </a:rPr>
              <a:t>                            Huỳnh Long</a:t>
            </a:r>
            <a:endParaRPr/>
          </a:p>
          <a:p>
            <a:pPr marL="0" marR="0" lvl="0" indent="0" algn="l" rtl="0">
              <a:lnSpc>
                <a:spcPct val="90000"/>
              </a:lnSpc>
              <a:spcBef>
                <a:spcPts val="0"/>
              </a:spcBef>
              <a:spcAft>
                <a:spcPts val="0"/>
              </a:spcAft>
              <a:buClr>
                <a:schemeClr val="dk1"/>
              </a:buClr>
              <a:buSzPts val="1600"/>
              <a:buFont typeface="Arial"/>
              <a:buNone/>
            </a:pPr>
            <a:endParaRPr sz="1600" b="1">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23" descr="How Image Edge Detection Works. This week's edition — edge detection in… |  by Aryaman Sharda | Medium"/>
          <p:cNvPicPr preferRelativeResize="0"/>
          <p:nvPr/>
        </p:nvPicPr>
        <p:blipFill rotWithShape="1">
          <a:blip r:embed="rId3">
            <a:alphaModFix/>
          </a:blip>
          <a:srcRect/>
          <a:stretch/>
        </p:blipFill>
        <p:spPr>
          <a:xfrm>
            <a:off x="2437958" y="1341231"/>
            <a:ext cx="6815578" cy="4991234"/>
          </a:xfrm>
          <a:prstGeom prst="rect">
            <a:avLst/>
          </a:prstGeom>
          <a:noFill/>
          <a:ln>
            <a:noFill/>
          </a:ln>
        </p:spPr>
      </p:pic>
      <p:sp>
        <p:nvSpPr>
          <p:cNvPr id="389" name="Google Shape;389;p23"/>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10</a:t>
            </a:fld>
            <a:endParaRPr/>
          </a:p>
        </p:txBody>
      </p:sp>
      <p:sp>
        <p:nvSpPr>
          <p:cNvPr id="390" name="Google Shape;390;p23"/>
          <p:cNvSpPr txBox="1"/>
          <p:nvPr/>
        </p:nvSpPr>
        <p:spPr>
          <a:xfrm>
            <a:off x="887256" y="223959"/>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91" name="Google Shape;391;p23"/>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4"/>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11</a:t>
            </a:fld>
            <a:endParaRPr/>
          </a:p>
        </p:txBody>
      </p:sp>
      <p:sp>
        <p:nvSpPr>
          <p:cNvPr id="397" name="Google Shape;397;p24"/>
          <p:cNvSpPr txBox="1"/>
          <p:nvPr/>
        </p:nvSpPr>
        <p:spPr>
          <a:xfrm>
            <a:off x="887256" y="242812"/>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Tổng quan các thuật toán</a:t>
            </a:r>
            <a:endParaRPr sz="3200" b="1">
              <a:solidFill>
                <a:schemeClr val="lt1"/>
              </a:solidFill>
              <a:latin typeface="Calibri"/>
              <a:ea typeface="Calibri"/>
              <a:cs typeface="Calibri"/>
              <a:sym typeface="Calibri"/>
            </a:endParaRPr>
          </a:p>
        </p:txBody>
      </p:sp>
      <p:sp>
        <p:nvSpPr>
          <p:cNvPr id="398" name="Google Shape;398;p24"/>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02</a:t>
            </a:r>
            <a:endParaRPr sz="2400" b="1">
              <a:solidFill>
                <a:schemeClr val="lt1"/>
              </a:solidFill>
              <a:latin typeface="Calibri"/>
              <a:ea typeface="Calibri"/>
              <a:cs typeface="Calibri"/>
              <a:sym typeface="Calibri"/>
            </a:endParaRPr>
          </a:p>
        </p:txBody>
      </p:sp>
      <p:sp>
        <p:nvSpPr>
          <p:cNvPr id="399" name="Google Shape;399;p24"/>
          <p:cNvSpPr txBox="1"/>
          <p:nvPr/>
        </p:nvSpPr>
        <p:spPr>
          <a:xfrm>
            <a:off x="173200" y="12659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100" b="1">
              <a:solidFill>
                <a:schemeClr val="dk1"/>
              </a:solidFill>
            </a:endParaRPr>
          </a:p>
        </p:txBody>
      </p:sp>
      <p:sp>
        <p:nvSpPr>
          <p:cNvPr id="400" name="Google Shape;400;p24"/>
          <p:cNvSpPr txBox="1"/>
          <p:nvPr/>
        </p:nvSpPr>
        <p:spPr>
          <a:xfrm>
            <a:off x="245550" y="1849775"/>
            <a:ext cx="5088000" cy="4094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vi-VN"/>
              <a:t>- Phát hiện cạnh rõ ràng và chính xác của các đối tượng trong ảnh, bất kể hình dạng hay độ phức tạp của chúng.</a:t>
            </a:r>
            <a:endParaRPr/>
          </a:p>
          <a:p>
            <a:pPr marL="0" lvl="0" indent="0" algn="just" rtl="0">
              <a:lnSpc>
                <a:spcPct val="150000"/>
              </a:lnSpc>
              <a:spcBef>
                <a:spcPts val="1200"/>
              </a:spcBef>
              <a:spcAft>
                <a:spcPts val="0"/>
              </a:spcAft>
              <a:buNone/>
            </a:pPr>
            <a:r>
              <a:rPr lang="vi-VN"/>
              <a:t>- Giảm thiểu ảnh hưởng của nhiễu, đặc biệt là nhiễu dạng hạt (salt-and-pepper noise) hoặc nhiễu Gaussian.</a:t>
            </a:r>
            <a:endParaRPr/>
          </a:p>
          <a:p>
            <a:pPr marL="0" lvl="0" indent="0" algn="just" rtl="0">
              <a:lnSpc>
                <a:spcPct val="150000"/>
              </a:lnSpc>
              <a:spcBef>
                <a:spcPts val="1200"/>
              </a:spcBef>
              <a:spcAft>
                <a:spcPts val="0"/>
              </a:spcAft>
              <a:buNone/>
            </a:pPr>
            <a:r>
              <a:rPr lang="vi-VN"/>
              <a:t>- Đảm bảo tốc độ xử lý nhanh và khả năng ứng dụng trong thời gian thực, đặc biệt trong các ứng dụng yêu cầu phát hiện cạnh nhanh chóng như nhận diện đối tượng hoặc theo dõi trong video.</a:t>
            </a:r>
            <a:endParaRPr/>
          </a:p>
          <a:p>
            <a:pPr marL="0" lvl="0" indent="0" algn="just" rtl="0">
              <a:lnSpc>
                <a:spcPct val="150000"/>
              </a:lnSpc>
              <a:spcBef>
                <a:spcPts val="1200"/>
              </a:spcBef>
              <a:spcAft>
                <a:spcPts val="1200"/>
              </a:spcAft>
              <a:buNone/>
            </a:pPr>
            <a:r>
              <a:rPr lang="vi-VN"/>
              <a:t>- Cải thiện độ chính xác trong việc phát hiện cạnh ở các vùng có sự chuyển giao mờ giữa các đối tượng và nền, nơi các thuật toán kinh điển có thể gặp khó khăn.</a:t>
            </a:r>
            <a:endParaRPr/>
          </a:p>
        </p:txBody>
      </p:sp>
      <p:pic>
        <p:nvPicPr>
          <p:cNvPr id="401" name="Google Shape;401;p24"/>
          <p:cNvPicPr preferRelativeResize="0"/>
          <p:nvPr/>
        </p:nvPicPr>
        <p:blipFill>
          <a:blip r:embed="rId3">
            <a:alphaModFix/>
          </a:blip>
          <a:stretch>
            <a:fillRect/>
          </a:stretch>
        </p:blipFill>
        <p:spPr>
          <a:xfrm>
            <a:off x="7258350" y="1397069"/>
            <a:ext cx="3429000" cy="1924050"/>
          </a:xfrm>
          <a:prstGeom prst="rect">
            <a:avLst/>
          </a:prstGeom>
          <a:noFill/>
          <a:ln>
            <a:noFill/>
          </a:ln>
        </p:spPr>
      </p:pic>
      <p:pic>
        <p:nvPicPr>
          <p:cNvPr id="402" name="Google Shape;402;p24"/>
          <p:cNvPicPr preferRelativeResize="0"/>
          <p:nvPr/>
        </p:nvPicPr>
        <p:blipFill>
          <a:blip r:embed="rId4">
            <a:alphaModFix/>
          </a:blip>
          <a:stretch>
            <a:fillRect/>
          </a:stretch>
        </p:blipFill>
        <p:spPr>
          <a:xfrm>
            <a:off x="7258350" y="3630244"/>
            <a:ext cx="3429000" cy="1924050"/>
          </a:xfrm>
          <a:prstGeom prst="rect">
            <a:avLst/>
          </a:prstGeom>
          <a:noFill/>
          <a:ln>
            <a:noFill/>
          </a:ln>
        </p:spPr>
      </p:pic>
      <p:sp>
        <p:nvSpPr>
          <p:cNvPr id="403" name="Google Shape;403;p24"/>
          <p:cNvSpPr/>
          <p:nvPr/>
        </p:nvSpPr>
        <p:spPr>
          <a:xfrm>
            <a:off x="629125" y="1265975"/>
            <a:ext cx="36402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SzPts val="1100"/>
              <a:buNone/>
            </a:pPr>
            <a:r>
              <a:rPr lang="vi-VN" sz="1700" b="1">
                <a:solidFill>
                  <a:srgbClr val="0B5394"/>
                </a:solidFill>
              </a:rPr>
              <a:t>Mô tả bài toán và yêu cầu đề tài</a:t>
            </a:r>
            <a:endParaRPr sz="1700" b="1">
              <a:solidFill>
                <a:srgbClr val="0B539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5"/>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12</a:t>
            </a:fld>
            <a:endParaRPr/>
          </a:p>
        </p:txBody>
      </p:sp>
      <p:sp>
        <p:nvSpPr>
          <p:cNvPr id="409" name="Google Shape;409;p25"/>
          <p:cNvSpPr txBox="1"/>
          <p:nvPr/>
        </p:nvSpPr>
        <p:spPr>
          <a:xfrm>
            <a:off x="887256" y="252240"/>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Lưu Đồ Giải Thuật</a:t>
            </a:r>
            <a:endParaRPr sz="3200" b="1">
              <a:solidFill>
                <a:schemeClr val="lt1"/>
              </a:solidFill>
              <a:latin typeface="Calibri"/>
              <a:ea typeface="Calibri"/>
              <a:cs typeface="Calibri"/>
              <a:sym typeface="Calibri"/>
            </a:endParaRPr>
          </a:p>
        </p:txBody>
      </p:sp>
      <p:sp>
        <p:nvSpPr>
          <p:cNvPr id="410" name="Google Shape;410;p2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03</a:t>
            </a:r>
            <a:endParaRPr sz="2400" b="1">
              <a:solidFill>
                <a:schemeClr val="lt1"/>
              </a:solidFill>
              <a:latin typeface="Calibri"/>
              <a:ea typeface="Calibri"/>
              <a:cs typeface="Calibri"/>
              <a:sym typeface="Calibri"/>
            </a:endParaRPr>
          </a:p>
        </p:txBody>
      </p:sp>
      <p:pic>
        <p:nvPicPr>
          <p:cNvPr id="411" name="Google Shape;411;p25"/>
          <p:cNvPicPr preferRelativeResize="0"/>
          <p:nvPr/>
        </p:nvPicPr>
        <p:blipFill>
          <a:blip r:embed="rId3">
            <a:alphaModFix/>
          </a:blip>
          <a:stretch>
            <a:fillRect/>
          </a:stretch>
        </p:blipFill>
        <p:spPr>
          <a:xfrm>
            <a:off x="2704250" y="1746531"/>
            <a:ext cx="6600825" cy="3895725"/>
          </a:xfrm>
          <a:prstGeom prst="rect">
            <a:avLst/>
          </a:prstGeom>
          <a:noFill/>
          <a:ln>
            <a:noFill/>
          </a:ln>
        </p:spPr>
      </p:pic>
      <p:sp>
        <p:nvSpPr>
          <p:cNvPr id="412" name="Google Shape;412;p25"/>
          <p:cNvSpPr txBox="1"/>
          <p:nvPr/>
        </p:nvSpPr>
        <p:spPr>
          <a:xfrm>
            <a:off x="1435150" y="1531675"/>
            <a:ext cx="8627400" cy="81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vi-VN" sz="1500">
                <a:solidFill>
                  <a:srgbClr val="0B5394"/>
                </a:solidFill>
                <a:latin typeface="Times New Roman"/>
                <a:ea typeface="Times New Roman"/>
                <a:cs typeface="Times New Roman"/>
                <a:sym typeface="Times New Roman"/>
              </a:rPr>
              <a:t>Lưu đồ giải thuật dưới đây mô tả các bước xử lý để phát hiện cạnh trong ảnh sử dụng phương pháp đề xuất. </a:t>
            </a:r>
            <a:endParaRPr sz="1500">
              <a:solidFill>
                <a:srgbClr val="0B5394"/>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26"/>
          <p:cNvSpPr/>
          <p:nvPr/>
        </p:nvSpPr>
        <p:spPr>
          <a:xfrm>
            <a:off x="8033400" y="2359725"/>
            <a:ext cx="3750300" cy="32496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26"/>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13</a:t>
            </a:fld>
            <a:endParaRPr/>
          </a:p>
        </p:txBody>
      </p:sp>
      <p:sp>
        <p:nvSpPr>
          <p:cNvPr id="420" name="Google Shape;420;p26"/>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p:cNvSpPr txBox="1"/>
          <p:nvPr/>
        </p:nvSpPr>
        <p:spPr>
          <a:xfrm>
            <a:off x="441725" y="16256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Sobel Edge Detection</a:t>
            </a:r>
            <a:endParaRPr sz="1700" b="1">
              <a:solidFill>
                <a:srgbClr val="0B5394"/>
              </a:solidFill>
            </a:endParaRPr>
          </a:p>
        </p:txBody>
      </p:sp>
      <p:sp>
        <p:nvSpPr>
          <p:cNvPr id="423" name="Google Shape;423;p26"/>
          <p:cNvSpPr txBox="1"/>
          <p:nvPr/>
        </p:nvSpPr>
        <p:spPr>
          <a:xfrm>
            <a:off x="4596000" y="16256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 Prewitt Edge Detection</a:t>
            </a:r>
            <a:endParaRPr sz="1700" b="1">
              <a:solidFill>
                <a:srgbClr val="0B5394"/>
              </a:solidFill>
            </a:endParaRPr>
          </a:p>
        </p:txBody>
      </p:sp>
      <p:sp>
        <p:nvSpPr>
          <p:cNvPr id="424" name="Google Shape;424;p26"/>
          <p:cNvSpPr txBox="1"/>
          <p:nvPr/>
        </p:nvSpPr>
        <p:spPr>
          <a:xfrm>
            <a:off x="8750275" y="16256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1155CC"/>
                </a:solidFill>
              </a:rPr>
              <a:t> Canny Edge Detection</a:t>
            </a:r>
            <a:endParaRPr sz="1700" b="1">
              <a:solidFill>
                <a:srgbClr val="1155CC"/>
              </a:solidFill>
            </a:endParaRPr>
          </a:p>
        </p:txBody>
      </p:sp>
      <p:sp>
        <p:nvSpPr>
          <p:cNvPr id="425" name="Google Shape;425;p26"/>
          <p:cNvSpPr/>
          <p:nvPr/>
        </p:nvSpPr>
        <p:spPr>
          <a:xfrm>
            <a:off x="173200" y="2375650"/>
            <a:ext cx="3750300" cy="32496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 name="Google Shape;426;p26"/>
          <p:cNvSpPr txBox="1"/>
          <p:nvPr/>
        </p:nvSpPr>
        <p:spPr>
          <a:xfrm>
            <a:off x="193000" y="2541619"/>
            <a:ext cx="3710700" cy="2762264"/>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vi-VN" sz="1500">
                <a:solidFill>
                  <a:srgbClr val="00B0F0"/>
                </a:solidFill>
                <a:latin typeface="+mj-lt"/>
              </a:rPr>
              <a:t>   Sobel Edge Detection là một phương pháp phổ biến trong xử lý ảnh, được thiết kế để phát hiện biên cạnh bằng cách tính toán gradient cường độ tại mỗi điểm trong ảnh. Thuật toán sử dụng hai bộ lọc (kernel) để xác định gradient theo hướng ngang (x-axis) và dọc   (y-axis).</a:t>
            </a:r>
            <a:endParaRPr sz="1500">
              <a:solidFill>
                <a:srgbClr val="00B0F0"/>
              </a:solidFill>
              <a:latin typeface="+mj-lt"/>
            </a:endParaRPr>
          </a:p>
        </p:txBody>
      </p:sp>
      <p:sp>
        <p:nvSpPr>
          <p:cNvPr id="427" name="Google Shape;427;p26"/>
          <p:cNvSpPr txBox="1"/>
          <p:nvPr/>
        </p:nvSpPr>
        <p:spPr>
          <a:xfrm>
            <a:off x="4137945" y="2375650"/>
            <a:ext cx="3568200" cy="3262401"/>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spAutoFit/>
          </a:bodyPr>
          <a:lstStyle/>
          <a:p>
            <a:pPr marL="0" lvl="0" indent="0" algn="just" rtl="0">
              <a:lnSpc>
                <a:spcPct val="150000"/>
              </a:lnSpc>
              <a:spcBef>
                <a:spcPts val="1200"/>
              </a:spcBef>
              <a:spcAft>
                <a:spcPts val="1200"/>
              </a:spcAft>
              <a:buNone/>
            </a:pPr>
            <a:r>
              <a:rPr lang="vi-VN" sz="1500">
                <a:solidFill>
                  <a:srgbClr val="00B0F0"/>
                </a:solidFill>
                <a:latin typeface="+mj-lt"/>
              </a:rPr>
              <a:t>    Prewitt Edge Detection là một trong những phương pháp phát hiện biên cạnh cổ điển trong xử lý ảnh, tương tự như Sobel nhưng đơn giản hơn về tính toán. Thuật toán sử dụng hai kernel để tính gradient của cường độ ánh sáng trong ảnh theo hướng ngang và dọc, giúp phát hiện các vùng biên cạnh.</a:t>
            </a:r>
            <a:endParaRPr sz="1500">
              <a:solidFill>
                <a:srgbClr val="00B0F0"/>
              </a:solidFill>
              <a:latin typeface="+mj-lt"/>
            </a:endParaRPr>
          </a:p>
        </p:txBody>
      </p:sp>
      <p:sp>
        <p:nvSpPr>
          <p:cNvPr id="428" name="Google Shape;428;p26"/>
          <p:cNvSpPr txBox="1"/>
          <p:nvPr/>
        </p:nvSpPr>
        <p:spPr>
          <a:xfrm>
            <a:off x="8235554" y="2541619"/>
            <a:ext cx="3345991" cy="304080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vi-VN" sz="1600">
                <a:solidFill>
                  <a:srgbClr val="00B0F0"/>
                </a:solidFill>
                <a:latin typeface="+mj-lt"/>
              </a:rPr>
              <a:t>    Canny Edge Detection là một trong những thuật toán phát hiện biên cạnh phổ biến và hiệu quả nhất, được phát triển bởi John F. Canny vào năm 1986. Thuật toán này được thiết kế để tối ưu hóa độ chính xác và khả năng phát hiện biên cạnh trong ảnh, đồng thời giảm thiểu nhiễu và đảm bảo các biên cạnh liên tục</a:t>
            </a:r>
            <a:endParaRPr sz="1600">
              <a:solidFill>
                <a:srgbClr val="00B0F0"/>
              </a:solidFill>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196694BB-E2DA-5FA2-A816-D638AD6F3ECB}"/>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4EEE3BD9-4D5A-0D19-13AE-AFABE5323456}"/>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14</a:t>
            </a:fld>
            <a:endParaRPr/>
          </a:p>
        </p:txBody>
      </p:sp>
      <p:sp>
        <p:nvSpPr>
          <p:cNvPr id="420" name="Google Shape;420;p26">
            <a:extLst>
              <a:ext uri="{FF2B5EF4-FFF2-40B4-BE49-F238E27FC236}">
                <a16:creationId xmlns:a16="http://schemas.microsoft.com/office/drawing/2014/main" id="{B70234C8-E9C3-2F29-971F-9DB95CB3FE26}"/>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C970060D-6601-9818-0961-893E04F33FA1}"/>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7873C222-A186-2AB0-9AD2-A72EA8A33C37}"/>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Sobel Edge Detection</a:t>
            </a:r>
            <a:endParaRPr sz="2000" b="1">
              <a:solidFill>
                <a:srgbClr val="0B5394"/>
              </a:solidFill>
              <a:latin typeface="+mj-lt"/>
            </a:endParaRPr>
          </a:p>
        </p:txBody>
      </p:sp>
      <p:pic>
        <p:nvPicPr>
          <p:cNvPr id="1026" name="Picture 2" descr="An Implementation of Sobel Edge Detection - Rhea">
            <a:extLst>
              <a:ext uri="{FF2B5EF4-FFF2-40B4-BE49-F238E27FC236}">
                <a16:creationId xmlns:a16="http://schemas.microsoft.com/office/drawing/2014/main" id="{59D1FF45-C1D7-5C0E-87A1-96B9ADB6C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851" y="2238439"/>
            <a:ext cx="714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25;p26">
            <a:extLst>
              <a:ext uri="{FF2B5EF4-FFF2-40B4-BE49-F238E27FC236}">
                <a16:creationId xmlns:a16="http://schemas.microsoft.com/office/drawing/2014/main" id="{895451D3-4C62-8651-E7E4-7BA36D423934}"/>
              </a:ext>
            </a:extLst>
          </p:cNvPr>
          <p:cNvSpPr/>
          <p:nvPr/>
        </p:nvSpPr>
        <p:spPr>
          <a:xfrm>
            <a:off x="173199" y="2543274"/>
            <a:ext cx="4134850" cy="2877138"/>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indent="288290" algn="just">
              <a:lnSpc>
                <a:spcPct val="150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Áp dụng hai ma trận kernel (3x3) để tính toán gradient theo hai hướng: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496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DB5A6F89-76A0-98AD-8B4A-15F3445B69FC}"/>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91B3B39A-6500-6440-E8BA-FAED8AEC8F31}"/>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15</a:t>
            </a:fld>
            <a:endParaRPr/>
          </a:p>
        </p:txBody>
      </p:sp>
      <p:sp>
        <p:nvSpPr>
          <p:cNvPr id="420" name="Google Shape;420;p26">
            <a:extLst>
              <a:ext uri="{FF2B5EF4-FFF2-40B4-BE49-F238E27FC236}">
                <a16:creationId xmlns:a16="http://schemas.microsoft.com/office/drawing/2014/main" id="{2C3E57C5-A2BE-A040-CB18-DD55CBCFF2EF}"/>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F592E185-67F2-D92A-66C9-81A305D6448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08CD5DF5-FE51-AA15-19C4-2B8AB29A5A18}"/>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Sobel Edge Detection</a:t>
            </a:r>
            <a:endParaRPr sz="2000" b="1">
              <a:solidFill>
                <a:srgbClr val="0B5394"/>
              </a:solidFill>
              <a:latin typeface="+mj-lt"/>
            </a:endParaRPr>
          </a:p>
        </p:txBody>
      </p:sp>
      <mc:AlternateContent xmlns:mc="http://schemas.openxmlformats.org/markup-compatibility/2006">
        <mc:Choice xmlns:a14="http://schemas.microsoft.com/office/drawing/2010/main" Requires="a14">
          <p:sp>
            <p:nvSpPr>
              <p:cNvPr id="2" name="Google Shape;425;p26">
                <a:extLst>
                  <a:ext uri="{FF2B5EF4-FFF2-40B4-BE49-F238E27FC236}">
                    <a16:creationId xmlns:a16="http://schemas.microsoft.com/office/drawing/2014/main" id="{324AF73B-BE51-DE53-C068-6CCEE1C25099}"/>
                  </a:ext>
                </a:extLst>
              </p:cNvPr>
              <p:cNvSpPr/>
              <p:nvPr/>
            </p:nvSpPr>
            <p:spPr>
              <a:xfrm>
                <a:off x="173199" y="2017336"/>
                <a:ext cx="11723427" cy="3871392"/>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Tính toán gradient: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indent="288290" algn="just"/>
                <a:r>
                  <a:rPr lang="en-US" sz="1800">
                    <a:effectLst/>
                    <a:latin typeface="Times New Roman" panose="02020603050405020304" pitchFamily="18" charset="0"/>
                    <a:ea typeface="Calibri" panose="020F0502020204030204" pitchFamily="34" charset="0"/>
                    <a:cs typeface="Times New Roman" panose="02020603050405020304" pitchFamily="18" charset="0"/>
                  </a:rPr>
                  <a:t>Tại mỗi pixel của ảnh đầu vào, áp dụng phép tích chập (convolution) với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oMath>
                </a14:m>
                <a:r>
                  <a:rPr lang="en-US" sz="1800">
                    <a:effectLst/>
                    <a:latin typeface="Times New Roman" panose="02020603050405020304" pitchFamily="18" charset="0"/>
                    <a:ea typeface="Calibri" panose="020F0502020204030204" pitchFamily="34" charset="0"/>
                    <a:cs typeface="Times New Roman" panose="02020603050405020304" pitchFamily="18" charset="0"/>
                  </a:rPr>
                  <a:t>và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oMath>
                </a14:m>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𝐼</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oMath>
                </a14:m>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và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𝐼</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oMath>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Tính cường độ gradient tổng hợp (magnitude):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Sử dụng công thức Euclid để kết hợp hai gradient: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rad>
                      <m:radPr>
                        <m:degHide m:val="on"/>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radPr>
                      <m:deg/>
                      <m:e>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𝑥</m:t>
                            </m:r>
                          </m:sub>
                          <m:sup>
                            <m:r>
                              <a:rPr lang="vi-VN"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vi-V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𝑦</m:t>
                            </m:r>
                          </m:sub>
                          <m:sup>
                            <m:r>
                              <a:rPr lang="vi-VN" sz="1800" i="1">
                                <a:effectLst/>
                                <a:latin typeface="Cambria Math" panose="02040503050406030204" pitchFamily="18" charset="0"/>
                                <a:ea typeface="Calibri" panose="020F0502020204030204" pitchFamily="34" charset="0"/>
                                <a:cs typeface="Times New Roman" panose="02020603050405020304" pitchFamily="18" charset="0"/>
                              </a:rPr>
                              <m:t>2</m:t>
                            </m:r>
                          </m:sup>
                        </m:sSubSup>
                      </m:e>
                    </m:rad>
                  </m:oMath>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Hoặc sử dụng xấp xỉ đơn giản hơn: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𝑥</m:t>
                            </m:r>
                          </m:sub>
                        </m:sSub>
                      </m:e>
                    </m:d>
                    <m:r>
                      <a:rPr lang="vi-VN" sz="1800" i="1">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𝑦</m:t>
                            </m:r>
                          </m:sub>
                        </m:sSub>
                      </m:e>
                    </m:d>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Xác định hướng gradient (optional):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Tính hướng của gradient tại mỗi điểm: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𝜃</m:t>
                    </m:r>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𝑎𝑟𝑐𝑡𝑎𝑛</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𝑥</m:t>
                                </m:r>
                              </m:sub>
                            </m:sSub>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𝑦</m:t>
                                </m:r>
                              </m:sub>
                            </m:sSub>
                          </m:den>
                        </m:f>
                      </m:e>
                    </m:d>
                  </m:oMath>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Hướng gradient này có thể được sử dụng để làm rõ thông tin định hướng của biên cạnh.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Ngưỡng hóa (Thresholding):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Áp dụng ngưỡng để chỉ giữ lại các biên cạnh có giá trị gradient lớn hơn một mức ngưỡng xác định trước.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a:p>
            </p:txBody>
          </p:sp>
        </mc:Choice>
        <mc:Fallback>
          <p:sp>
            <p:nvSpPr>
              <p:cNvPr id="2" name="Google Shape;425;p26">
                <a:extLst>
                  <a:ext uri="{FF2B5EF4-FFF2-40B4-BE49-F238E27FC236}">
                    <a16:creationId xmlns:a16="http://schemas.microsoft.com/office/drawing/2014/main" id="{324AF73B-BE51-DE53-C068-6CCEE1C25099}"/>
                  </a:ext>
                </a:extLst>
              </p:cNvPr>
              <p:cNvSpPr>
                <a:spLocks noRot="1" noChangeAspect="1" noMove="1" noResize="1" noEditPoints="1" noAdjustHandles="1" noChangeArrowheads="1" noChangeShapeType="1" noTextEdit="1"/>
              </p:cNvSpPr>
              <p:nvPr/>
            </p:nvSpPr>
            <p:spPr>
              <a:xfrm>
                <a:off x="173199" y="2017336"/>
                <a:ext cx="11723427" cy="3871392"/>
              </a:xfrm>
              <a:prstGeom prst="roundRect">
                <a:avLst>
                  <a:gd name="adj" fmla="val 16667"/>
                </a:avLst>
              </a:prstGeom>
              <a:blipFill>
                <a:blip r:embed="rId3"/>
                <a:stretch>
                  <a:fillRect/>
                </a:stretch>
              </a:blipFill>
              <a:ln>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08451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26C5F65F-5262-6F02-1118-59E53A2C39CF}"/>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92DCD784-1EAC-BFB5-4A4B-22663F14D168}"/>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16</a:t>
            </a:fld>
            <a:endParaRPr/>
          </a:p>
        </p:txBody>
      </p:sp>
      <p:sp>
        <p:nvSpPr>
          <p:cNvPr id="420" name="Google Shape;420;p26">
            <a:extLst>
              <a:ext uri="{FF2B5EF4-FFF2-40B4-BE49-F238E27FC236}">
                <a16:creationId xmlns:a16="http://schemas.microsoft.com/office/drawing/2014/main" id="{AF99A658-FCF8-483E-D072-8564E0A41F56}"/>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A3FE8926-3865-BC43-CC88-883363F567A7}"/>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BE8303AA-FE14-07C8-A3FD-39D973F65814}"/>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Prewitt Edge Detection</a:t>
            </a:r>
            <a:endParaRPr sz="2000" b="1">
              <a:solidFill>
                <a:srgbClr val="0B5394"/>
              </a:solidFill>
              <a:latin typeface="+mj-lt"/>
            </a:endParaRPr>
          </a:p>
        </p:txBody>
      </p:sp>
      <p:sp>
        <p:nvSpPr>
          <p:cNvPr id="2" name="Google Shape;425;p26">
            <a:extLst>
              <a:ext uri="{FF2B5EF4-FFF2-40B4-BE49-F238E27FC236}">
                <a16:creationId xmlns:a16="http://schemas.microsoft.com/office/drawing/2014/main" id="{BBE37D71-A1B1-5DE7-7A98-E30EEC349D3C}"/>
              </a:ext>
            </a:extLst>
          </p:cNvPr>
          <p:cNvSpPr/>
          <p:nvPr/>
        </p:nvSpPr>
        <p:spPr>
          <a:xfrm>
            <a:off x="173199" y="2543274"/>
            <a:ext cx="4134850" cy="2877138"/>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indent="288290" algn="just">
              <a:lnSpc>
                <a:spcPct val="150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Áp dụng hai ma trận kernel (3x3) để tính toán gradient theo hai hướng: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Masks for the Prewitt gradient edge detector The Laplacian operator is... |  Download Scientific Diagram">
            <a:extLst>
              <a:ext uri="{FF2B5EF4-FFF2-40B4-BE49-F238E27FC236}">
                <a16:creationId xmlns:a16="http://schemas.microsoft.com/office/drawing/2014/main" id="{B9B24A96-D61B-9627-9ACA-E644AC0E9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661" y="2378304"/>
            <a:ext cx="6764075" cy="364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78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919699E-56B9-0B6D-E785-8A94DDE32CB0}"/>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1259B9AF-9F49-2BF4-3925-3D1325956303}"/>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17</a:t>
            </a:fld>
            <a:endParaRPr/>
          </a:p>
        </p:txBody>
      </p:sp>
      <p:sp>
        <p:nvSpPr>
          <p:cNvPr id="420" name="Google Shape;420;p26">
            <a:extLst>
              <a:ext uri="{FF2B5EF4-FFF2-40B4-BE49-F238E27FC236}">
                <a16:creationId xmlns:a16="http://schemas.microsoft.com/office/drawing/2014/main" id="{F394F5B6-1A08-7426-2983-7A5C9203F760}"/>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2F1D1D62-EAF6-3B33-C86B-7468A7BABA3B}"/>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ACC31801-2866-974B-317E-D3D3142C4379}"/>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Prewitt Edge Detection</a:t>
            </a:r>
            <a:endParaRPr sz="2000" b="1">
              <a:solidFill>
                <a:srgbClr val="0B5394"/>
              </a:solidFill>
              <a:latin typeface="+mj-lt"/>
            </a:endParaRPr>
          </a:p>
        </p:txBody>
      </p:sp>
      <mc:AlternateContent xmlns:mc="http://schemas.openxmlformats.org/markup-compatibility/2006">
        <mc:Choice xmlns:a14="http://schemas.microsoft.com/office/drawing/2010/main" Requires="a14">
          <p:sp>
            <p:nvSpPr>
              <p:cNvPr id="2" name="Google Shape;425;p26">
                <a:extLst>
                  <a:ext uri="{FF2B5EF4-FFF2-40B4-BE49-F238E27FC236}">
                    <a16:creationId xmlns:a16="http://schemas.microsoft.com/office/drawing/2014/main" id="{35274FCD-548E-C18D-53A9-75D5715B45E3}"/>
                  </a:ext>
                </a:extLst>
              </p:cNvPr>
              <p:cNvSpPr/>
              <p:nvPr/>
            </p:nvSpPr>
            <p:spPr>
              <a:xfrm>
                <a:off x="173199" y="2017336"/>
                <a:ext cx="11723427" cy="3871392"/>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Tính toán gradient:</a:t>
                </a:r>
              </a:p>
              <a:p>
                <a:pPr indent="288290" algn="just"/>
                <a:r>
                  <a:rPr lang="en-US" sz="1800">
                    <a:effectLst/>
                    <a:latin typeface="Times New Roman" panose="02020603050405020304" pitchFamily="18" charset="0"/>
                    <a:ea typeface="Calibri" panose="020F0502020204030204" pitchFamily="34" charset="0"/>
                    <a:cs typeface="Times New Roman" panose="02020603050405020304" pitchFamily="18" charset="0"/>
                  </a:rPr>
                  <a:t>Tại mỗi pixel của ảnh đầu vào, áp dụng phép tích chập (convolution) với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oMath>
                </a14:m>
                <a:r>
                  <a:rPr lang="en-US" sz="1800">
                    <a:effectLst/>
                    <a:latin typeface="Times New Roman" panose="02020603050405020304" pitchFamily="18" charset="0"/>
                    <a:ea typeface="Calibri" panose="020F0502020204030204" pitchFamily="34" charset="0"/>
                    <a:cs typeface="Times New Roman" panose="02020603050405020304" pitchFamily="18" charset="0"/>
                  </a:rPr>
                  <a:t>và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oMath>
                </a14:m>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vi-VN" sz="180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sub>
                    </m:sSub>
                  </m:oMath>
                </a14:m>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và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vi-VN" sz="180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oMath>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70510" algn="just"/>
                <a:r>
                  <a:rPr lang="en-US" sz="1800" b="1">
                    <a:effectLst/>
                    <a:latin typeface="Times New Roman" panose="02020603050405020304" pitchFamily="18" charset="0"/>
                    <a:ea typeface="Calibri" panose="020F0502020204030204" pitchFamily="34" charset="0"/>
                    <a:cs typeface="Times New Roman" panose="02020603050405020304" pitchFamily="18" charset="0"/>
                  </a:rPr>
                  <a:t>Tính cường</a:t>
                </a:r>
                <a:r>
                  <a:rPr lang="vi-VN" sz="1800" b="1">
                    <a:effectLst/>
                    <a:latin typeface="Times New Roman" panose="02020603050405020304" pitchFamily="18" charset="0"/>
                    <a:ea typeface="Calibri" panose="020F0502020204030204" pitchFamily="34" charset="0"/>
                    <a:cs typeface="Times New Roman" panose="02020603050405020304" pitchFamily="18" charset="0"/>
                  </a:rPr>
                  <a:t> độ gradient tổng hợp (magnitude):</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Times New Roman" panose="02020603050405020304" pitchFamily="18" charset="0"/>
                  </a:rPr>
                  <a:t>Sử dụng công thức Euclid để kết hợp hai gradient: </a:t>
                </a:r>
                <a14:m>
                  <m:oMath xmlns:m="http://schemas.openxmlformats.org/officeDocument/2006/math">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r>
                      <a:rPr lang="vi-VN" sz="1800" i="1">
                        <a:effectLst/>
                        <a:latin typeface="Cambria Math" panose="02040503050406030204" pitchFamily="18" charset="0"/>
                        <a:ea typeface="Calibri" panose="020F0502020204030204" pitchFamily="34" charset="0"/>
                        <a:cs typeface="Times New Roman" panose="02020603050405020304" pitchFamily="18" charset="0"/>
                      </a:rPr>
                      <m:t> = </m:t>
                    </m:r>
                    <m:rad>
                      <m:radPr>
                        <m:degHide m:val="on"/>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radPr>
                      <m:deg/>
                      <m:e>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𝑥</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ar-AE"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𝑦</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2</m:t>
                            </m:r>
                          </m:sup>
                        </m:sSubSup>
                      </m:e>
                    </m:rad>
                  </m:oMath>
                </a14:m>
                <a:endParaRPr lang="ar-AE"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Times New Roman" panose="02020603050405020304" pitchFamily="18" charset="0"/>
                  </a:rPr>
                  <a:t>Hoặc sử dụng xấp xỉ đơn giản hơn: </a:t>
                </a:r>
                <a14:m>
                  <m:oMath xmlns:m="http://schemas.openxmlformats.org/officeDocument/2006/math">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r>
                      <a:rPr lang="vi-VN" sz="1800" i="1">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𝑥</m:t>
                            </m:r>
                          </m:sub>
                        </m:sSub>
                      </m:e>
                    </m:d>
                    <m:r>
                      <a:rPr lang="ar-AE" sz="1800" i="1">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𝑦</m:t>
                            </m:r>
                          </m:sub>
                        </m:sSub>
                      </m:e>
                    </m:d>
                    <m:r>
                      <a:rPr lang="ar-AE" sz="1800"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ar-AE" sz="180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vi-VN" sz="1800" b="1">
                    <a:effectLst/>
                    <a:latin typeface="Times New Roman" panose="02020603050405020304" pitchFamily="18" charset="0"/>
                    <a:ea typeface="Calibri" panose="020F0502020204030204" pitchFamily="34" charset="0"/>
                    <a:cs typeface="Times New Roman" panose="02020603050405020304" pitchFamily="18" charset="0"/>
                  </a:rPr>
                  <a:t>Xác định hướng gradient (optional):</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Times New Roman" panose="02020603050405020304" pitchFamily="18" charset="0"/>
                  </a:rPr>
                  <a:t>Tính hướng của gradient tại mỗi điểm: </a:t>
                </a:r>
                <a14:m>
                  <m:oMath xmlns:m="http://schemas.openxmlformats.org/officeDocument/2006/math">
                    <m:r>
                      <a:rPr lang="vi-VN" sz="1800" i="1">
                        <a:effectLst/>
                        <a:latin typeface="Cambria Math" panose="02040503050406030204" pitchFamily="18" charset="0"/>
                        <a:ea typeface="Calibri" panose="020F0502020204030204" pitchFamily="34" charset="0"/>
                        <a:cs typeface="Times New Roman" panose="02020603050405020304" pitchFamily="18" charset="0"/>
                      </a:rPr>
                      <m:t>𝜃</m:t>
                    </m:r>
                    <m:r>
                      <a:rPr lang="vi-VN" sz="1800" i="1">
                        <a:effectLst/>
                        <a:latin typeface="Cambria Math" panose="02040503050406030204" pitchFamily="18" charset="0"/>
                        <a:ea typeface="Calibri" panose="020F0502020204030204" pitchFamily="34" charset="0"/>
                        <a:cs typeface="Times New Roman" panose="02020603050405020304" pitchFamily="18" charset="0"/>
                      </a:rPr>
                      <m:t> =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𝑎𝑟𝑐𝑡𝑎𝑛</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𝑥</m:t>
                                </m:r>
                              </m:sub>
                            </m:sSub>
                          </m:num>
                          <m:den>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𝑦</m:t>
                                </m:r>
                              </m:sub>
                            </m:sSub>
                          </m:den>
                        </m:f>
                      </m:e>
                    </m:d>
                  </m:oMath>
                </a14:m>
                <a:endParaRPr lang="ar-AE"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Times New Roman" panose="02020603050405020304" pitchFamily="18" charset="0"/>
                  </a:rPr>
                  <a:t>Hướng gradient này có thể được sử dụng để làm rõ thông tin định hướng của biên cạnh.</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vi-VN" sz="1800" b="1">
                    <a:effectLst/>
                    <a:latin typeface="Times New Roman" panose="02020603050405020304" pitchFamily="18" charset="0"/>
                    <a:ea typeface="Calibri" panose="020F0502020204030204" pitchFamily="34" charset="0"/>
                    <a:cs typeface="Times New Roman" panose="02020603050405020304" pitchFamily="18" charset="0"/>
                  </a:rPr>
                  <a:t>Ngưỡng hóa (Thresholding):</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Times New Roman" panose="02020603050405020304" pitchFamily="18" charset="0"/>
                  </a:rPr>
                  <a:t>Áp dụng ngưỡng để chỉ giữ lại các biên cạnh có giá trị gradient lớn hơn một mức ngưỡng xác định trước.</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lang="vi-VN"/>
              </a:p>
            </p:txBody>
          </p:sp>
        </mc:Choice>
        <mc:Fallback>
          <p:sp>
            <p:nvSpPr>
              <p:cNvPr id="2" name="Google Shape;425;p26">
                <a:extLst>
                  <a:ext uri="{FF2B5EF4-FFF2-40B4-BE49-F238E27FC236}">
                    <a16:creationId xmlns:a16="http://schemas.microsoft.com/office/drawing/2014/main" id="{35274FCD-548E-C18D-53A9-75D5715B45E3}"/>
                  </a:ext>
                </a:extLst>
              </p:cNvPr>
              <p:cNvSpPr>
                <a:spLocks noRot="1" noChangeAspect="1" noMove="1" noResize="1" noEditPoints="1" noAdjustHandles="1" noChangeArrowheads="1" noChangeShapeType="1" noTextEdit="1"/>
              </p:cNvSpPr>
              <p:nvPr/>
            </p:nvSpPr>
            <p:spPr>
              <a:xfrm>
                <a:off x="173199" y="2017336"/>
                <a:ext cx="11723427" cy="3871392"/>
              </a:xfrm>
              <a:prstGeom prst="roundRect">
                <a:avLst>
                  <a:gd name="adj" fmla="val 16667"/>
                </a:avLst>
              </a:prstGeom>
              <a:blipFill>
                <a:blip r:embed="rId3"/>
                <a:stretch>
                  <a:fillRect/>
                </a:stretch>
              </a:blipFill>
              <a:ln>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342249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9B088C36-21FF-F337-0EAE-74D7EA56A99B}"/>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D71EED3E-A3C0-F7AE-78D9-19EEBC493988}"/>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18</a:t>
            </a:fld>
            <a:endParaRPr/>
          </a:p>
        </p:txBody>
      </p:sp>
      <p:sp>
        <p:nvSpPr>
          <p:cNvPr id="420" name="Google Shape;420;p26">
            <a:extLst>
              <a:ext uri="{FF2B5EF4-FFF2-40B4-BE49-F238E27FC236}">
                <a16:creationId xmlns:a16="http://schemas.microsoft.com/office/drawing/2014/main" id="{EAB65929-C963-158E-72C4-4ADE8BAF3A2F}"/>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2C802495-8D09-EC7B-91D4-D9F3C6BB43FA}"/>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B1677F26-C3E5-46D3-C661-865FD3BCC146}"/>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Canny Edge Detection</a:t>
            </a:r>
            <a:endParaRPr sz="2000" b="1">
              <a:solidFill>
                <a:srgbClr val="0B5394"/>
              </a:solidFill>
              <a:latin typeface="+mj-lt"/>
            </a:endParaRPr>
          </a:p>
        </p:txBody>
      </p:sp>
      <p:pic>
        <p:nvPicPr>
          <p:cNvPr id="9218" name="Picture 2" descr="Canny edge detection process | Download Scientific Diagram">
            <a:extLst>
              <a:ext uri="{FF2B5EF4-FFF2-40B4-BE49-F238E27FC236}">
                <a16:creationId xmlns:a16="http://schemas.microsoft.com/office/drawing/2014/main" id="{6E33D016-985A-B52D-38AB-BFD095989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28" y="1649690"/>
            <a:ext cx="3930421" cy="450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03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a:extLst>
            <a:ext uri="{FF2B5EF4-FFF2-40B4-BE49-F238E27FC236}">
              <a16:creationId xmlns:a16="http://schemas.microsoft.com/office/drawing/2014/main" id="{396AC510-8226-4508-1C3F-357CF18ADEF0}"/>
            </a:ext>
          </a:extLst>
        </p:cNvPr>
        <p:cNvGrpSpPr/>
        <p:nvPr/>
      </p:nvGrpSpPr>
      <p:grpSpPr>
        <a:xfrm>
          <a:off x="0" y="0"/>
          <a:ext cx="0" cy="0"/>
          <a:chOff x="0" y="0"/>
          <a:chExt cx="0" cy="0"/>
        </a:xfrm>
      </p:grpSpPr>
      <p:sp>
        <p:nvSpPr>
          <p:cNvPr id="419" name="Google Shape;419;p26">
            <a:extLst>
              <a:ext uri="{FF2B5EF4-FFF2-40B4-BE49-F238E27FC236}">
                <a16:creationId xmlns:a16="http://schemas.microsoft.com/office/drawing/2014/main" id="{54E62214-2FE8-A6D0-BB1A-D6D1511EF668}"/>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19</a:t>
            </a:fld>
            <a:endParaRPr/>
          </a:p>
        </p:txBody>
      </p:sp>
      <p:sp>
        <p:nvSpPr>
          <p:cNvPr id="420" name="Google Shape;420;p26">
            <a:extLst>
              <a:ext uri="{FF2B5EF4-FFF2-40B4-BE49-F238E27FC236}">
                <a16:creationId xmlns:a16="http://schemas.microsoft.com/office/drawing/2014/main" id="{0C897A44-4734-8152-7FDE-6FF04CD8B4D5}"/>
              </a:ext>
            </a:extLst>
          </p:cNvPr>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21" name="Google Shape;421;p26">
            <a:extLst>
              <a:ext uri="{FF2B5EF4-FFF2-40B4-BE49-F238E27FC236}">
                <a16:creationId xmlns:a16="http://schemas.microsoft.com/office/drawing/2014/main" id="{D71AAEC8-6599-4F84-EAA6-640DBED8EC11}"/>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22" name="Google Shape;422;p26">
            <a:extLst>
              <a:ext uri="{FF2B5EF4-FFF2-40B4-BE49-F238E27FC236}">
                <a16:creationId xmlns:a16="http://schemas.microsoft.com/office/drawing/2014/main" id="{93BB3EED-D1CA-3D96-B398-6DAC6C07ABE5}"/>
              </a:ext>
            </a:extLst>
          </p:cNvPr>
          <p:cNvSpPr txBox="1"/>
          <p:nvPr/>
        </p:nvSpPr>
        <p:spPr>
          <a:xfrm>
            <a:off x="441725" y="969272"/>
            <a:ext cx="3000000" cy="928429"/>
          </a:xfrm>
          <a:prstGeom prst="rect">
            <a:avLst/>
          </a:prstGeom>
          <a:noFill/>
          <a:ln>
            <a:noFill/>
          </a:ln>
        </p:spPr>
        <p:txBody>
          <a:bodyPr spcFirstLastPara="1" wrap="square" lIns="91425" tIns="91425" rIns="91425" bIns="91425" anchor="ctr" anchorCtr="0">
            <a:spAutoFit/>
          </a:bodyPr>
          <a:lstStyle/>
          <a:p>
            <a:pPr marL="0" lvl="0" indent="0" algn="just" rtl="0">
              <a:lnSpc>
                <a:spcPct val="150000"/>
              </a:lnSpc>
              <a:spcBef>
                <a:spcPts val="1800"/>
              </a:spcBef>
              <a:spcAft>
                <a:spcPts val="400"/>
              </a:spcAft>
              <a:buNone/>
            </a:pPr>
            <a:r>
              <a:rPr lang="vi-VN" sz="2000" b="1">
                <a:solidFill>
                  <a:srgbClr val="0B5394"/>
                </a:solidFill>
                <a:latin typeface="+mj-lt"/>
              </a:rPr>
              <a:t>Canny Edge Detection</a:t>
            </a:r>
            <a:endParaRPr sz="2000" b="1">
              <a:solidFill>
                <a:srgbClr val="0B5394"/>
              </a:solidFill>
              <a:latin typeface="+mj-lt"/>
            </a:endParaRPr>
          </a:p>
        </p:txBody>
      </p:sp>
      <mc:AlternateContent xmlns:mc="http://schemas.openxmlformats.org/markup-compatibility/2006">
        <mc:Choice xmlns:a14="http://schemas.microsoft.com/office/drawing/2010/main" Requires="a14">
          <p:sp>
            <p:nvSpPr>
              <p:cNvPr id="2" name="Google Shape;425;p26">
                <a:extLst>
                  <a:ext uri="{FF2B5EF4-FFF2-40B4-BE49-F238E27FC236}">
                    <a16:creationId xmlns:a16="http://schemas.microsoft.com/office/drawing/2014/main" id="{D9463E32-C110-AB96-2A79-025E73949551}"/>
                  </a:ext>
                </a:extLst>
              </p:cNvPr>
              <p:cNvSpPr/>
              <p:nvPr/>
            </p:nvSpPr>
            <p:spPr>
              <a:xfrm>
                <a:off x="173199" y="2017336"/>
                <a:ext cx="11723427" cy="3871392"/>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r>
                  <a:rPr lang="en-US" sz="1500" b="1">
                    <a:effectLst/>
                    <a:latin typeface="Times New Roman" panose="02020603050405020304" pitchFamily="18" charset="0"/>
                    <a:ea typeface="Calibri" panose="020F0502020204030204" pitchFamily="34" charset="0"/>
                    <a:cs typeface="Times New Roman" panose="02020603050405020304" pitchFamily="18" charset="0"/>
                  </a:rPr>
                  <a:t>Làm mượt ảnh (Noise Reduction):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Sử dụng bộ lọc Gaussian để làm mượt ảnh và giảm nhiễu:</a:t>
                </a:r>
                <a:r>
                  <a:rPr lang="vi-VN" sz="150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eqArr>
                      <m:eqArr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15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5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r>
                              <a:rPr lang="en-US" sz="1500" i="1">
                                <a:effectLst/>
                                <a:latin typeface="Cambria Math" panose="02040503050406030204" pitchFamily="18" charset="0"/>
                                <a:ea typeface="Calibri" panose="020F0502020204030204" pitchFamily="34" charset="0"/>
                                <a:cs typeface="Times New Roman" panose="02020603050405020304" pitchFamily="18" charset="0"/>
                              </a:rPr>
                              <m:t>𝜋</m:t>
                            </m:r>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sup>
                            </m:sSup>
                          </m:den>
                        </m:f>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i="1">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sup>
                                </m:sSup>
                              </m:den>
                            </m:f>
                          </m:sup>
                        </m:sSup>
                      </m:e>
                    </m:eqArr>
                  </m:oMath>
                </a14:m>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Trong đó, σ là độ lệch chuẩn của Gaussian, điều chỉnh mức độ làm mượt.</a:t>
                </a:r>
              </a:p>
              <a:p>
                <a:pPr algn="just"/>
                <a:r>
                  <a:rPr lang="en-US" sz="1500" b="1">
                    <a:effectLst/>
                    <a:latin typeface="Times New Roman" panose="02020603050405020304" pitchFamily="18" charset="0"/>
                    <a:ea typeface="Calibri" panose="020F0502020204030204" pitchFamily="34" charset="0"/>
                    <a:cs typeface="Times New Roman" panose="02020603050405020304" pitchFamily="18" charset="0"/>
                  </a:rPr>
                  <a:t>Tính toán gradient: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Tính gradient theo hai hướng Gx​ và Gy​ bằng Sobel hoặc Prewitt kernel: </a:t>
                </a:r>
                <a14:m>
                  <m:oMath xmlns:m="http://schemas.openxmlformats.org/officeDocument/2006/math">
                    <m:r>
                      <a:rPr lang="en-US" sz="15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500" i="1">
                        <a:effectLst/>
                        <a:latin typeface="Cambria Math" panose="02040503050406030204" pitchFamily="18" charset="0"/>
                        <a:ea typeface="Calibri" panose="020F0502020204030204" pitchFamily="34" charset="0"/>
                        <a:cs typeface="Times New Roman" panose="02020603050405020304" pitchFamily="18" charset="0"/>
                      </a:rPr>
                      <m:t> = </m:t>
                    </m:r>
                    <m:rad>
                      <m:radPr>
                        <m:degHide m:val="on"/>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radPr>
                      <m:deg/>
                      <m:e>
                        <m:sSubSup>
                          <m:sSub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vi-VN" sz="15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500" i="1">
                                <a:effectLst/>
                                <a:latin typeface="Cambria Math" panose="02040503050406030204" pitchFamily="18" charset="0"/>
                                <a:ea typeface="Calibri" panose="020F0502020204030204" pitchFamily="34" charset="0"/>
                                <a:cs typeface="Times New Roman" panose="02020603050405020304" pitchFamily="18" charset="0"/>
                              </a:rPr>
                              <m:t>𝑥</m:t>
                            </m:r>
                          </m:sub>
                          <m:sup>
                            <m:r>
                              <a:rPr lang="vi-VN" sz="15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vi-VN" sz="15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vi-VN" sz="15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500" i="1">
                                <a:effectLst/>
                                <a:latin typeface="Cambria Math" panose="02040503050406030204" pitchFamily="18" charset="0"/>
                                <a:ea typeface="Calibri" panose="020F0502020204030204" pitchFamily="34" charset="0"/>
                                <a:cs typeface="Times New Roman" panose="02020603050405020304" pitchFamily="18" charset="0"/>
                              </a:rPr>
                              <m:t>𝑦</m:t>
                            </m:r>
                          </m:sub>
                          <m:sup>
                            <m:r>
                              <a:rPr lang="vi-VN" sz="1500" i="1">
                                <a:effectLst/>
                                <a:latin typeface="Cambria Math" panose="02040503050406030204" pitchFamily="18" charset="0"/>
                                <a:ea typeface="Calibri" panose="020F0502020204030204" pitchFamily="34" charset="0"/>
                                <a:cs typeface="Times New Roman" panose="02020603050405020304" pitchFamily="18" charset="0"/>
                              </a:rPr>
                              <m:t>2</m:t>
                            </m:r>
                          </m:sup>
                        </m:sSubSup>
                      </m:e>
                    </m:rad>
                  </m:oMath>
                </a14:m>
                <a:r>
                  <a:rPr lang="vi-VN" sz="1500" i="1">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n-US" sz="1500" i="1">
                        <a:effectLst/>
                        <a:latin typeface="Cambria Math" panose="02040503050406030204" pitchFamily="18" charset="0"/>
                        <a:ea typeface="Calibri" panose="020F0502020204030204" pitchFamily="34" charset="0"/>
                        <a:cs typeface="Times New Roman" panose="02020603050405020304" pitchFamily="18" charset="0"/>
                      </a:rPr>
                      <m:t>𝜃</m:t>
                    </m:r>
                    <m:r>
                      <a:rPr lang="en-US" sz="1500" i="1">
                        <a:effectLst/>
                        <a:latin typeface="Cambria Math" panose="02040503050406030204" pitchFamily="18" charset="0"/>
                        <a:ea typeface="Calibri" panose="020F0502020204030204" pitchFamily="34" charset="0"/>
                        <a:cs typeface="Times New Roman" panose="02020603050405020304" pitchFamily="18" charset="0"/>
                      </a:rPr>
                      <m:t> = </m:t>
                    </m:r>
                    <m:r>
                      <a:rPr lang="vi-VN" sz="1500" i="1">
                        <a:effectLst/>
                        <a:latin typeface="Cambria Math" panose="02040503050406030204" pitchFamily="18" charset="0"/>
                        <a:ea typeface="Calibri" panose="020F0502020204030204" pitchFamily="34" charset="0"/>
                        <a:cs typeface="Times New Roman" panose="02020603050405020304" pitchFamily="18" charset="0"/>
                      </a:rPr>
                      <m:t>𝑎𝑟𝑐𝑡𝑎𝑛</m:t>
                    </m:r>
                    <m:r>
                      <a:rPr lang="vi-VN" sz="15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5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500" i="1">
                                    <a:effectLst/>
                                    <a:latin typeface="Cambria Math" panose="02040503050406030204" pitchFamily="18" charset="0"/>
                                    <a:ea typeface="Calibri" panose="020F0502020204030204" pitchFamily="34" charset="0"/>
                                    <a:cs typeface="Times New Roman" panose="02020603050405020304" pitchFamily="18" charset="0"/>
                                  </a:rPr>
                                  <m:t>𝑥</m:t>
                                </m:r>
                              </m:sub>
                            </m:sSub>
                          </m:num>
                          <m:den>
                            <m:sSub>
                              <m:sSub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5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vi-VN" sz="1500" i="1">
                                    <a:effectLst/>
                                    <a:latin typeface="Cambria Math" panose="02040503050406030204" pitchFamily="18" charset="0"/>
                                    <a:ea typeface="Calibri" panose="020F0502020204030204" pitchFamily="34" charset="0"/>
                                    <a:cs typeface="Times New Roman" panose="02020603050405020304" pitchFamily="18" charset="0"/>
                                  </a:rPr>
                                  <m:t>𝑦</m:t>
                                </m:r>
                              </m:sub>
                            </m:sSub>
                          </m:den>
                        </m:f>
                      </m:e>
                    </m:d>
                  </m:oMath>
                </a14:m>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G là độ lớn gradient, θ là hướng gradient.</a:t>
                </a:r>
              </a:p>
              <a:p>
                <a:pPr algn="just"/>
                <a:r>
                  <a:rPr lang="en-US" sz="1500" b="1">
                    <a:effectLst/>
                    <a:latin typeface="Times New Roman" panose="02020603050405020304" pitchFamily="18" charset="0"/>
                    <a:ea typeface="Calibri" panose="020F0502020204030204" pitchFamily="34" charset="0"/>
                    <a:cs typeface="Times New Roman" panose="02020603050405020304" pitchFamily="18" charset="0"/>
                  </a:rPr>
                  <a:t>Non-Maximum Suppression: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Loại bỏ các pixel không phải là cực đại cục bộ dọc theo hướng gradient θ</a:t>
                </a:r>
                <a:r>
                  <a:rPr lang="vi-VN" sz="15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Chỉ giữ lại các pixel đại diện cho biên cạnh mạnh nhất trong khu vực xung quanh.</a:t>
                </a:r>
              </a:p>
              <a:p>
                <a:pPr algn="just"/>
                <a:r>
                  <a:rPr lang="en-US" sz="1500" b="1">
                    <a:effectLst/>
                    <a:latin typeface="Times New Roman" panose="02020603050405020304" pitchFamily="18" charset="0"/>
                    <a:ea typeface="Calibri" panose="020F0502020204030204" pitchFamily="34" charset="0"/>
                    <a:cs typeface="Times New Roman" panose="02020603050405020304" pitchFamily="18" charset="0"/>
                  </a:rPr>
                  <a:t>Thresholding với Hysteresis:</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Áp dụng hai giá trị ngưỡng:</a:t>
                </a:r>
              </a:p>
              <a:p>
                <a:pPr marL="1143000" lvl="2" indent="-228600" algn="just">
                  <a:buFont typeface="Times New Roman" panose="02020603050405020304" pitchFamily="18" charset="0"/>
                  <a:buChar char="+"/>
                </a:pPr>
                <a:r>
                  <a:rPr lang="en-US" sz="1500" b="1">
                    <a:effectLst/>
                    <a:latin typeface="Times New Roman" panose="02020603050405020304" pitchFamily="18" charset="0"/>
                    <a:ea typeface="Calibri" panose="020F0502020204030204" pitchFamily="34" charset="0"/>
                    <a:cs typeface="Times New Roman" panose="02020603050405020304" pitchFamily="18" charset="0"/>
                  </a:rPr>
                  <a:t>Ngưỡng cao (High threshold):</a:t>
                </a:r>
                <a:r>
                  <a:rPr lang="en-US" sz="1500">
                    <a:effectLst/>
                    <a:latin typeface="Times New Roman" panose="02020603050405020304" pitchFamily="18" charset="0"/>
                    <a:ea typeface="Calibri" panose="020F0502020204030204" pitchFamily="34" charset="0"/>
                    <a:cs typeface="Times New Roman" panose="02020603050405020304" pitchFamily="18" charset="0"/>
                  </a:rPr>
                  <a:t> Xác định các biên cạnh mạnh.</a:t>
                </a:r>
              </a:p>
              <a:p>
                <a:pPr marL="1143000" lvl="2" indent="-228600" algn="just">
                  <a:buFont typeface="Times New Roman" panose="02020603050405020304" pitchFamily="18" charset="0"/>
                  <a:buChar char="+"/>
                </a:pPr>
                <a:r>
                  <a:rPr lang="en-US" sz="1500" b="1">
                    <a:effectLst/>
                    <a:latin typeface="Times New Roman" panose="02020603050405020304" pitchFamily="18" charset="0"/>
                    <a:ea typeface="Calibri" panose="020F0502020204030204" pitchFamily="34" charset="0"/>
                    <a:cs typeface="Times New Roman" panose="02020603050405020304" pitchFamily="18" charset="0"/>
                  </a:rPr>
                  <a:t>Ngưỡng thấp (Low threshold):</a:t>
                </a:r>
                <a:r>
                  <a:rPr lang="en-US" sz="1500">
                    <a:effectLst/>
                    <a:latin typeface="Times New Roman" panose="02020603050405020304" pitchFamily="18" charset="0"/>
                    <a:ea typeface="Calibri" panose="020F0502020204030204" pitchFamily="34" charset="0"/>
                    <a:cs typeface="Times New Roman" panose="02020603050405020304" pitchFamily="18" charset="0"/>
                  </a:rPr>
                  <a:t> Xác định các biên cạnh yếu.</a:t>
                </a:r>
              </a:p>
              <a:p>
                <a:pPr marL="742950" lvl="1" indent="-285750" algn="just">
                  <a:buFont typeface="Times New Roman" panose="02020603050405020304" pitchFamily="18" charset="0"/>
                  <a:buChar char="-"/>
                </a:pPr>
                <a:r>
                  <a:rPr lang="en-US" sz="1500">
                    <a:effectLst/>
                    <a:latin typeface="Times New Roman" panose="02020603050405020304" pitchFamily="18" charset="0"/>
                    <a:ea typeface="Calibri" panose="020F0502020204030204" pitchFamily="34" charset="0"/>
                    <a:cs typeface="Times New Roman" panose="02020603050405020304" pitchFamily="18" charset="0"/>
                  </a:rPr>
                  <a:t>Kết nối các biên cạnh yếu nếu chúng nằm liền kề với biên cạnh mạnh.</a:t>
                </a:r>
              </a:p>
            </p:txBody>
          </p:sp>
        </mc:Choice>
        <mc:Fallback>
          <p:sp>
            <p:nvSpPr>
              <p:cNvPr id="2" name="Google Shape;425;p26">
                <a:extLst>
                  <a:ext uri="{FF2B5EF4-FFF2-40B4-BE49-F238E27FC236}">
                    <a16:creationId xmlns:a16="http://schemas.microsoft.com/office/drawing/2014/main" id="{D9463E32-C110-AB96-2A79-025E73949551}"/>
                  </a:ext>
                </a:extLst>
              </p:cNvPr>
              <p:cNvSpPr>
                <a:spLocks noRot="1" noChangeAspect="1" noMove="1" noResize="1" noEditPoints="1" noAdjustHandles="1" noChangeArrowheads="1" noChangeShapeType="1" noTextEdit="1"/>
              </p:cNvSpPr>
              <p:nvPr/>
            </p:nvSpPr>
            <p:spPr>
              <a:xfrm>
                <a:off x="173199" y="2017336"/>
                <a:ext cx="11723427" cy="3871392"/>
              </a:xfrm>
              <a:prstGeom prst="roundRect">
                <a:avLst>
                  <a:gd name="adj" fmla="val 16667"/>
                </a:avLst>
              </a:prstGeom>
              <a:blipFill>
                <a:blip r:embed="rId3"/>
                <a:stretch>
                  <a:fillRect/>
                </a:stretch>
              </a:blipFill>
              <a:ln>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0617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p14"/>
          <p:cNvGrpSpPr/>
          <p:nvPr/>
        </p:nvGrpSpPr>
        <p:grpSpPr>
          <a:xfrm>
            <a:off x="13287" y="1334088"/>
            <a:ext cx="12176388" cy="4999164"/>
            <a:chOff x="13287" y="1334088"/>
            <a:chExt cx="12176388" cy="4999164"/>
          </a:xfrm>
        </p:grpSpPr>
        <p:grpSp>
          <p:nvGrpSpPr>
            <p:cNvPr id="107" name="Google Shape;107;p14"/>
            <p:cNvGrpSpPr/>
            <p:nvPr/>
          </p:nvGrpSpPr>
          <p:grpSpPr>
            <a:xfrm>
              <a:off x="13287" y="1334088"/>
              <a:ext cx="12176388" cy="623553"/>
              <a:chOff x="7806" y="3191171"/>
              <a:chExt cx="12176388" cy="623553"/>
            </a:xfrm>
          </p:grpSpPr>
          <p:pic>
            <p:nvPicPr>
              <p:cNvPr id="108" name="Google Shape;108;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109" name="Google Shape;109;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110" name="Google Shape;110;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111" name="Google Shape;111;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112" name="Google Shape;112;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113" name="Google Shape;113;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114" name="Google Shape;114;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115" name="Google Shape;115;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116" name="Google Shape;116;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117" name="Google Shape;117;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118" name="Google Shape;118;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119" name="Google Shape;119;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120" name="Google Shape;120;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121" name="Google Shape;121;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122" name="Google Shape;122;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123" name="Google Shape;123;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124" name="Google Shape;124;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125" name="Google Shape;125;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126" name="Google Shape;126;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127" name="Google Shape;127;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128" name="Google Shape;128;p14"/>
            <p:cNvGrpSpPr/>
            <p:nvPr/>
          </p:nvGrpSpPr>
          <p:grpSpPr>
            <a:xfrm>
              <a:off x="13287" y="1959175"/>
              <a:ext cx="12176388" cy="623553"/>
              <a:chOff x="7806" y="3191171"/>
              <a:chExt cx="12176388" cy="623553"/>
            </a:xfrm>
          </p:grpSpPr>
          <p:pic>
            <p:nvPicPr>
              <p:cNvPr id="129" name="Google Shape;129;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130" name="Google Shape;130;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131" name="Google Shape;131;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132" name="Google Shape;132;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133" name="Google Shape;133;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134" name="Google Shape;134;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135" name="Google Shape;135;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136" name="Google Shape;136;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137" name="Google Shape;137;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138" name="Google Shape;138;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139" name="Google Shape;139;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140" name="Google Shape;140;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141" name="Google Shape;141;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142" name="Google Shape;142;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143" name="Google Shape;143;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144" name="Google Shape;144;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145" name="Google Shape;145;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146" name="Google Shape;146;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147" name="Google Shape;147;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148" name="Google Shape;148;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149" name="Google Shape;149;p14"/>
            <p:cNvGrpSpPr/>
            <p:nvPr/>
          </p:nvGrpSpPr>
          <p:grpSpPr>
            <a:xfrm>
              <a:off x="13287" y="2584262"/>
              <a:ext cx="12176388" cy="623553"/>
              <a:chOff x="7806" y="3191171"/>
              <a:chExt cx="12176388" cy="623553"/>
            </a:xfrm>
          </p:grpSpPr>
          <p:pic>
            <p:nvPicPr>
              <p:cNvPr id="150" name="Google Shape;150;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151" name="Google Shape;151;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152" name="Google Shape;152;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153" name="Google Shape;153;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154" name="Google Shape;154;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155" name="Google Shape;155;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156" name="Google Shape;156;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157" name="Google Shape;157;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158" name="Google Shape;158;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159" name="Google Shape;159;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160" name="Google Shape;160;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161" name="Google Shape;161;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162" name="Google Shape;162;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163" name="Google Shape;163;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164" name="Google Shape;164;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165" name="Google Shape;165;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166" name="Google Shape;166;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167" name="Google Shape;167;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168" name="Google Shape;168;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169" name="Google Shape;169;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170" name="Google Shape;170;p14"/>
            <p:cNvGrpSpPr/>
            <p:nvPr/>
          </p:nvGrpSpPr>
          <p:grpSpPr>
            <a:xfrm>
              <a:off x="13287" y="3209349"/>
              <a:ext cx="12176388" cy="623553"/>
              <a:chOff x="7806" y="3191171"/>
              <a:chExt cx="12176388" cy="623553"/>
            </a:xfrm>
          </p:grpSpPr>
          <p:pic>
            <p:nvPicPr>
              <p:cNvPr id="171" name="Google Shape;171;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172" name="Google Shape;172;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173" name="Google Shape;173;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174" name="Google Shape;174;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175" name="Google Shape;175;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176" name="Google Shape;176;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177" name="Google Shape;177;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178" name="Google Shape;178;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179" name="Google Shape;179;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180" name="Google Shape;180;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181" name="Google Shape;181;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182" name="Google Shape;182;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183" name="Google Shape;183;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184" name="Google Shape;184;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185" name="Google Shape;185;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186" name="Google Shape;186;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187" name="Google Shape;187;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188" name="Google Shape;188;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189" name="Google Shape;189;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190" name="Google Shape;190;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191" name="Google Shape;191;p14"/>
            <p:cNvGrpSpPr/>
            <p:nvPr/>
          </p:nvGrpSpPr>
          <p:grpSpPr>
            <a:xfrm>
              <a:off x="13287" y="3834436"/>
              <a:ext cx="12176388" cy="623553"/>
              <a:chOff x="7806" y="3191171"/>
              <a:chExt cx="12176388" cy="623553"/>
            </a:xfrm>
          </p:grpSpPr>
          <p:pic>
            <p:nvPicPr>
              <p:cNvPr id="192" name="Google Shape;192;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193" name="Google Shape;193;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194" name="Google Shape;194;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195" name="Google Shape;195;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196" name="Google Shape;196;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197" name="Google Shape;197;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198" name="Google Shape;198;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199" name="Google Shape;199;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200" name="Google Shape;200;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201" name="Google Shape;201;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202" name="Google Shape;202;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203" name="Google Shape;203;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204" name="Google Shape;204;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205" name="Google Shape;205;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206" name="Google Shape;206;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207" name="Google Shape;207;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208" name="Google Shape;208;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209" name="Google Shape;209;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210" name="Google Shape;210;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211" name="Google Shape;211;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212" name="Google Shape;212;p14"/>
            <p:cNvGrpSpPr/>
            <p:nvPr/>
          </p:nvGrpSpPr>
          <p:grpSpPr>
            <a:xfrm>
              <a:off x="13287" y="4459523"/>
              <a:ext cx="12176388" cy="623553"/>
              <a:chOff x="7806" y="3191171"/>
              <a:chExt cx="12176388" cy="623553"/>
            </a:xfrm>
          </p:grpSpPr>
          <p:pic>
            <p:nvPicPr>
              <p:cNvPr id="213" name="Google Shape;213;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214" name="Google Shape;214;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215" name="Google Shape;215;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216" name="Google Shape;216;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217" name="Google Shape;217;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218" name="Google Shape;218;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219" name="Google Shape;219;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220" name="Google Shape;220;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221" name="Google Shape;221;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222" name="Google Shape;222;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223" name="Google Shape;223;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224" name="Google Shape;224;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225" name="Google Shape;225;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226" name="Google Shape;226;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227" name="Google Shape;227;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228" name="Google Shape;228;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229" name="Google Shape;229;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230" name="Google Shape;230;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231" name="Google Shape;231;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232" name="Google Shape;232;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233" name="Google Shape;233;p14"/>
            <p:cNvGrpSpPr/>
            <p:nvPr/>
          </p:nvGrpSpPr>
          <p:grpSpPr>
            <a:xfrm>
              <a:off x="13287" y="5084610"/>
              <a:ext cx="12176388" cy="623553"/>
              <a:chOff x="7806" y="3191171"/>
              <a:chExt cx="12176388" cy="623553"/>
            </a:xfrm>
          </p:grpSpPr>
          <p:pic>
            <p:nvPicPr>
              <p:cNvPr id="234" name="Google Shape;234;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235" name="Google Shape;235;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236" name="Google Shape;236;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237" name="Google Shape;237;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238" name="Google Shape;238;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239" name="Google Shape;239;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240" name="Google Shape;240;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241" name="Google Shape;241;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242" name="Google Shape;242;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243" name="Google Shape;243;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244" name="Google Shape;244;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245" name="Google Shape;245;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246" name="Google Shape;246;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247" name="Google Shape;247;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248" name="Google Shape;248;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249" name="Google Shape;249;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250" name="Google Shape;250;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251" name="Google Shape;251;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252" name="Google Shape;252;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253" name="Google Shape;253;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nvGrpSpPr>
            <p:cNvPr id="254" name="Google Shape;254;p14"/>
            <p:cNvGrpSpPr/>
            <p:nvPr/>
          </p:nvGrpSpPr>
          <p:grpSpPr>
            <a:xfrm>
              <a:off x="13287" y="5709699"/>
              <a:ext cx="12176388" cy="623553"/>
              <a:chOff x="7806" y="3191171"/>
              <a:chExt cx="12176388" cy="623553"/>
            </a:xfrm>
          </p:grpSpPr>
          <p:pic>
            <p:nvPicPr>
              <p:cNvPr id="255" name="Google Shape;255;p14" descr="Puzzle pieces"/>
              <p:cNvPicPr preferRelativeResize="0"/>
              <p:nvPr/>
            </p:nvPicPr>
            <p:blipFill rotWithShape="1">
              <a:blip r:embed="rId3">
                <a:alphaModFix/>
              </a:blip>
              <a:srcRect/>
              <a:stretch/>
            </p:blipFill>
            <p:spPr>
              <a:xfrm>
                <a:off x="7806" y="3191171"/>
                <a:ext cx="630000" cy="623553"/>
              </a:xfrm>
              <a:prstGeom prst="rect">
                <a:avLst/>
              </a:prstGeom>
              <a:noFill/>
              <a:ln>
                <a:noFill/>
              </a:ln>
            </p:spPr>
          </p:pic>
          <p:pic>
            <p:nvPicPr>
              <p:cNvPr id="256" name="Google Shape;256;p14" descr="Puzzle pieces"/>
              <p:cNvPicPr preferRelativeResize="0"/>
              <p:nvPr/>
            </p:nvPicPr>
            <p:blipFill rotWithShape="1">
              <a:blip r:embed="rId3">
                <a:alphaModFix/>
              </a:blip>
              <a:srcRect/>
              <a:stretch/>
            </p:blipFill>
            <p:spPr>
              <a:xfrm>
                <a:off x="615511" y="3191171"/>
                <a:ext cx="630000" cy="623553"/>
              </a:xfrm>
              <a:prstGeom prst="rect">
                <a:avLst/>
              </a:prstGeom>
              <a:noFill/>
              <a:ln>
                <a:noFill/>
              </a:ln>
            </p:spPr>
          </p:pic>
          <p:pic>
            <p:nvPicPr>
              <p:cNvPr id="257" name="Google Shape;257;p14" descr="Puzzle pieces"/>
              <p:cNvPicPr preferRelativeResize="0"/>
              <p:nvPr/>
            </p:nvPicPr>
            <p:blipFill rotWithShape="1">
              <a:blip r:embed="rId3">
                <a:alphaModFix/>
              </a:blip>
              <a:srcRect/>
              <a:stretch/>
            </p:blipFill>
            <p:spPr>
              <a:xfrm>
                <a:off x="1223216" y="3191171"/>
                <a:ext cx="630000" cy="623553"/>
              </a:xfrm>
              <a:prstGeom prst="rect">
                <a:avLst/>
              </a:prstGeom>
              <a:noFill/>
              <a:ln>
                <a:noFill/>
              </a:ln>
            </p:spPr>
          </p:pic>
          <p:pic>
            <p:nvPicPr>
              <p:cNvPr id="258" name="Google Shape;258;p14" descr="Puzzle pieces"/>
              <p:cNvPicPr preferRelativeResize="0"/>
              <p:nvPr/>
            </p:nvPicPr>
            <p:blipFill rotWithShape="1">
              <a:blip r:embed="rId3">
                <a:alphaModFix/>
              </a:blip>
              <a:srcRect/>
              <a:stretch/>
            </p:blipFill>
            <p:spPr>
              <a:xfrm>
                <a:off x="1830921" y="3191171"/>
                <a:ext cx="630000" cy="623553"/>
              </a:xfrm>
              <a:prstGeom prst="rect">
                <a:avLst/>
              </a:prstGeom>
              <a:noFill/>
              <a:ln>
                <a:noFill/>
              </a:ln>
            </p:spPr>
          </p:pic>
          <p:pic>
            <p:nvPicPr>
              <p:cNvPr id="259" name="Google Shape;259;p14" descr="Puzzle pieces"/>
              <p:cNvPicPr preferRelativeResize="0"/>
              <p:nvPr/>
            </p:nvPicPr>
            <p:blipFill rotWithShape="1">
              <a:blip r:embed="rId3">
                <a:alphaModFix/>
              </a:blip>
              <a:srcRect/>
              <a:stretch/>
            </p:blipFill>
            <p:spPr>
              <a:xfrm>
                <a:off x="2438626" y="3191171"/>
                <a:ext cx="630000" cy="623553"/>
              </a:xfrm>
              <a:prstGeom prst="rect">
                <a:avLst/>
              </a:prstGeom>
              <a:noFill/>
              <a:ln>
                <a:noFill/>
              </a:ln>
            </p:spPr>
          </p:pic>
          <p:pic>
            <p:nvPicPr>
              <p:cNvPr id="260" name="Google Shape;260;p14" descr="Puzzle pieces"/>
              <p:cNvPicPr preferRelativeResize="0"/>
              <p:nvPr/>
            </p:nvPicPr>
            <p:blipFill rotWithShape="1">
              <a:blip r:embed="rId3">
                <a:alphaModFix/>
              </a:blip>
              <a:srcRect/>
              <a:stretch/>
            </p:blipFill>
            <p:spPr>
              <a:xfrm>
                <a:off x="3046331" y="3191171"/>
                <a:ext cx="630000" cy="623553"/>
              </a:xfrm>
              <a:prstGeom prst="rect">
                <a:avLst/>
              </a:prstGeom>
              <a:noFill/>
              <a:ln>
                <a:noFill/>
              </a:ln>
            </p:spPr>
          </p:pic>
          <p:pic>
            <p:nvPicPr>
              <p:cNvPr id="261" name="Google Shape;261;p14" descr="Puzzle pieces"/>
              <p:cNvPicPr preferRelativeResize="0"/>
              <p:nvPr/>
            </p:nvPicPr>
            <p:blipFill rotWithShape="1">
              <a:blip r:embed="rId3">
                <a:alphaModFix/>
              </a:blip>
              <a:srcRect/>
              <a:stretch/>
            </p:blipFill>
            <p:spPr>
              <a:xfrm>
                <a:off x="3654036" y="3191171"/>
                <a:ext cx="630000" cy="623553"/>
              </a:xfrm>
              <a:prstGeom prst="rect">
                <a:avLst/>
              </a:prstGeom>
              <a:noFill/>
              <a:ln>
                <a:noFill/>
              </a:ln>
            </p:spPr>
          </p:pic>
          <p:pic>
            <p:nvPicPr>
              <p:cNvPr id="262" name="Google Shape;262;p14" descr="Puzzle pieces"/>
              <p:cNvPicPr preferRelativeResize="0"/>
              <p:nvPr/>
            </p:nvPicPr>
            <p:blipFill rotWithShape="1">
              <a:blip r:embed="rId3">
                <a:alphaModFix/>
              </a:blip>
              <a:srcRect/>
              <a:stretch/>
            </p:blipFill>
            <p:spPr>
              <a:xfrm>
                <a:off x="4261741" y="3191171"/>
                <a:ext cx="630000" cy="623553"/>
              </a:xfrm>
              <a:prstGeom prst="rect">
                <a:avLst/>
              </a:prstGeom>
              <a:noFill/>
              <a:ln>
                <a:noFill/>
              </a:ln>
            </p:spPr>
          </p:pic>
          <p:pic>
            <p:nvPicPr>
              <p:cNvPr id="263" name="Google Shape;263;p14" descr="Puzzle pieces"/>
              <p:cNvPicPr preferRelativeResize="0"/>
              <p:nvPr/>
            </p:nvPicPr>
            <p:blipFill rotWithShape="1">
              <a:blip r:embed="rId3">
                <a:alphaModFix/>
              </a:blip>
              <a:srcRect/>
              <a:stretch/>
            </p:blipFill>
            <p:spPr>
              <a:xfrm>
                <a:off x="4869446" y="3191171"/>
                <a:ext cx="630000" cy="623553"/>
              </a:xfrm>
              <a:prstGeom prst="rect">
                <a:avLst/>
              </a:prstGeom>
              <a:noFill/>
              <a:ln>
                <a:noFill/>
              </a:ln>
            </p:spPr>
          </p:pic>
          <p:pic>
            <p:nvPicPr>
              <p:cNvPr id="264" name="Google Shape;264;p14" descr="Puzzle pieces"/>
              <p:cNvPicPr preferRelativeResize="0"/>
              <p:nvPr/>
            </p:nvPicPr>
            <p:blipFill rotWithShape="1">
              <a:blip r:embed="rId3">
                <a:alphaModFix/>
              </a:blip>
              <a:srcRect/>
              <a:stretch/>
            </p:blipFill>
            <p:spPr>
              <a:xfrm>
                <a:off x="5477151" y="3191171"/>
                <a:ext cx="630000" cy="623553"/>
              </a:xfrm>
              <a:prstGeom prst="rect">
                <a:avLst/>
              </a:prstGeom>
              <a:noFill/>
              <a:ln>
                <a:noFill/>
              </a:ln>
            </p:spPr>
          </p:pic>
          <p:pic>
            <p:nvPicPr>
              <p:cNvPr id="265" name="Google Shape;265;p14" descr="Puzzle pieces"/>
              <p:cNvPicPr preferRelativeResize="0"/>
              <p:nvPr/>
            </p:nvPicPr>
            <p:blipFill rotWithShape="1">
              <a:blip r:embed="rId3">
                <a:alphaModFix/>
              </a:blip>
              <a:srcRect/>
              <a:stretch/>
            </p:blipFill>
            <p:spPr>
              <a:xfrm>
                <a:off x="6084856" y="3191171"/>
                <a:ext cx="630000" cy="623553"/>
              </a:xfrm>
              <a:prstGeom prst="rect">
                <a:avLst/>
              </a:prstGeom>
              <a:noFill/>
              <a:ln>
                <a:noFill/>
              </a:ln>
            </p:spPr>
          </p:pic>
          <p:pic>
            <p:nvPicPr>
              <p:cNvPr id="266" name="Google Shape;266;p14" descr="Puzzle pieces"/>
              <p:cNvPicPr preferRelativeResize="0"/>
              <p:nvPr/>
            </p:nvPicPr>
            <p:blipFill rotWithShape="1">
              <a:blip r:embed="rId3">
                <a:alphaModFix/>
              </a:blip>
              <a:srcRect/>
              <a:stretch/>
            </p:blipFill>
            <p:spPr>
              <a:xfrm>
                <a:off x="6692561" y="3191171"/>
                <a:ext cx="630000" cy="623553"/>
              </a:xfrm>
              <a:prstGeom prst="rect">
                <a:avLst/>
              </a:prstGeom>
              <a:noFill/>
              <a:ln>
                <a:noFill/>
              </a:ln>
            </p:spPr>
          </p:pic>
          <p:pic>
            <p:nvPicPr>
              <p:cNvPr id="267" name="Google Shape;267;p14" descr="Puzzle pieces"/>
              <p:cNvPicPr preferRelativeResize="0"/>
              <p:nvPr/>
            </p:nvPicPr>
            <p:blipFill rotWithShape="1">
              <a:blip r:embed="rId3">
                <a:alphaModFix/>
              </a:blip>
              <a:srcRect/>
              <a:stretch/>
            </p:blipFill>
            <p:spPr>
              <a:xfrm>
                <a:off x="7300266" y="3191171"/>
                <a:ext cx="630000" cy="623553"/>
              </a:xfrm>
              <a:prstGeom prst="rect">
                <a:avLst/>
              </a:prstGeom>
              <a:noFill/>
              <a:ln>
                <a:noFill/>
              </a:ln>
            </p:spPr>
          </p:pic>
          <p:pic>
            <p:nvPicPr>
              <p:cNvPr id="268" name="Google Shape;268;p14" descr="Puzzle pieces"/>
              <p:cNvPicPr preferRelativeResize="0"/>
              <p:nvPr/>
            </p:nvPicPr>
            <p:blipFill rotWithShape="1">
              <a:blip r:embed="rId3">
                <a:alphaModFix/>
              </a:blip>
              <a:srcRect/>
              <a:stretch/>
            </p:blipFill>
            <p:spPr>
              <a:xfrm>
                <a:off x="7907971" y="3191171"/>
                <a:ext cx="630000" cy="623553"/>
              </a:xfrm>
              <a:prstGeom prst="rect">
                <a:avLst/>
              </a:prstGeom>
              <a:noFill/>
              <a:ln>
                <a:noFill/>
              </a:ln>
            </p:spPr>
          </p:pic>
          <p:pic>
            <p:nvPicPr>
              <p:cNvPr id="269" name="Google Shape;269;p14" descr="Puzzle pieces"/>
              <p:cNvPicPr preferRelativeResize="0"/>
              <p:nvPr/>
            </p:nvPicPr>
            <p:blipFill rotWithShape="1">
              <a:blip r:embed="rId3">
                <a:alphaModFix/>
              </a:blip>
              <a:srcRect/>
              <a:stretch/>
            </p:blipFill>
            <p:spPr>
              <a:xfrm>
                <a:off x="8515676" y="3191171"/>
                <a:ext cx="630000" cy="623553"/>
              </a:xfrm>
              <a:prstGeom prst="rect">
                <a:avLst/>
              </a:prstGeom>
              <a:noFill/>
              <a:ln>
                <a:noFill/>
              </a:ln>
            </p:spPr>
          </p:pic>
          <p:pic>
            <p:nvPicPr>
              <p:cNvPr id="270" name="Google Shape;270;p14" descr="Puzzle pieces"/>
              <p:cNvPicPr preferRelativeResize="0"/>
              <p:nvPr/>
            </p:nvPicPr>
            <p:blipFill rotWithShape="1">
              <a:blip r:embed="rId3">
                <a:alphaModFix/>
              </a:blip>
              <a:srcRect/>
              <a:stretch/>
            </p:blipFill>
            <p:spPr>
              <a:xfrm>
                <a:off x="9123381" y="3191171"/>
                <a:ext cx="630000" cy="623553"/>
              </a:xfrm>
              <a:prstGeom prst="rect">
                <a:avLst/>
              </a:prstGeom>
              <a:noFill/>
              <a:ln>
                <a:noFill/>
              </a:ln>
            </p:spPr>
          </p:pic>
          <p:pic>
            <p:nvPicPr>
              <p:cNvPr id="271" name="Google Shape;271;p14" descr="Puzzle pieces"/>
              <p:cNvPicPr preferRelativeResize="0"/>
              <p:nvPr/>
            </p:nvPicPr>
            <p:blipFill rotWithShape="1">
              <a:blip r:embed="rId3">
                <a:alphaModFix/>
              </a:blip>
              <a:srcRect/>
              <a:stretch/>
            </p:blipFill>
            <p:spPr>
              <a:xfrm>
                <a:off x="9731086" y="3191171"/>
                <a:ext cx="630000" cy="623553"/>
              </a:xfrm>
              <a:prstGeom prst="rect">
                <a:avLst/>
              </a:prstGeom>
              <a:noFill/>
              <a:ln>
                <a:noFill/>
              </a:ln>
            </p:spPr>
          </p:pic>
          <p:pic>
            <p:nvPicPr>
              <p:cNvPr id="272" name="Google Shape;272;p14" descr="Puzzle pieces"/>
              <p:cNvPicPr preferRelativeResize="0"/>
              <p:nvPr/>
            </p:nvPicPr>
            <p:blipFill rotWithShape="1">
              <a:blip r:embed="rId3">
                <a:alphaModFix/>
              </a:blip>
              <a:srcRect/>
              <a:stretch/>
            </p:blipFill>
            <p:spPr>
              <a:xfrm>
                <a:off x="10338791" y="3191171"/>
                <a:ext cx="630000" cy="623553"/>
              </a:xfrm>
              <a:prstGeom prst="rect">
                <a:avLst/>
              </a:prstGeom>
              <a:noFill/>
              <a:ln>
                <a:noFill/>
              </a:ln>
            </p:spPr>
          </p:pic>
          <p:pic>
            <p:nvPicPr>
              <p:cNvPr id="273" name="Google Shape;273;p14" descr="Puzzle pieces"/>
              <p:cNvPicPr preferRelativeResize="0"/>
              <p:nvPr/>
            </p:nvPicPr>
            <p:blipFill rotWithShape="1">
              <a:blip r:embed="rId3">
                <a:alphaModFix/>
              </a:blip>
              <a:srcRect/>
              <a:stretch/>
            </p:blipFill>
            <p:spPr>
              <a:xfrm>
                <a:off x="10946496" y="3191171"/>
                <a:ext cx="630000" cy="623553"/>
              </a:xfrm>
              <a:prstGeom prst="rect">
                <a:avLst/>
              </a:prstGeom>
              <a:noFill/>
              <a:ln>
                <a:noFill/>
              </a:ln>
            </p:spPr>
          </p:pic>
          <p:pic>
            <p:nvPicPr>
              <p:cNvPr id="274" name="Google Shape;274;p14" descr="Puzzle pieces"/>
              <p:cNvPicPr preferRelativeResize="0"/>
              <p:nvPr/>
            </p:nvPicPr>
            <p:blipFill rotWithShape="1">
              <a:blip r:embed="rId3">
                <a:alphaModFix/>
              </a:blip>
              <a:srcRect/>
              <a:stretch/>
            </p:blipFill>
            <p:spPr>
              <a:xfrm>
                <a:off x="11554194" y="3191171"/>
                <a:ext cx="630000" cy="623553"/>
              </a:xfrm>
              <a:prstGeom prst="rect">
                <a:avLst/>
              </a:prstGeom>
              <a:noFill/>
              <a:ln>
                <a:noFill/>
              </a:ln>
            </p:spPr>
          </p:pic>
        </p:grpSp>
      </p:grpSp>
      <p:grpSp>
        <p:nvGrpSpPr>
          <p:cNvPr id="275" name="Google Shape;275;p14"/>
          <p:cNvGrpSpPr/>
          <p:nvPr/>
        </p:nvGrpSpPr>
        <p:grpSpPr>
          <a:xfrm>
            <a:off x="2282251" y="2973791"/>
            <a:ext cx="1883705" cy="2540236"/>
            <a:chOff x="2282251" y="2973791"/>
            <a:chExt cx="1883705" cy="2540236"/>
          </a:xfrm>
        </p:grpSpPr>
        <p:sp>
          <p:nvSpPr>
            <p:cNvPr id="276" name="Google Shape;276;p14"/>
            <p:cNvSpPr/>
            <p:nvPr/>
          </p:nvSpPr>
          <p:spPr>
            <a:xfrm>
              <a:off x="2282251" y="3333791"/>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Tổng quan các thuật toán</a:t>
              </a:r>
              <a:endParaRPr sz="2400">
                <a:solidFill>
                  <a:srgbClr val="0070C0"/>
                </a:solidFill>
                <a:latin typeface="Calibri"/>
                <a:ea typeface="Calibri"/>
                <a:cs typeface="Calibri"/>
                <a:sym typeface="Calibri"/>
              </a:endParaRPr>
            </a:p>
          </p:txBody>
        </p:sp>
        <p:sp>
          <p:nvSpPr>
            <p:cNvPr id="277" name="Google Shape;277;p14"/>
            <p:cNvSpPr/>
            <p:nvPr/>
          </p:nvSpPr>
          <p:spPr>
            <a:xfrm>
              <a:off x="286410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02</a:t>
              </a:r>
              <a:endParaRPr sz="2400" b="1">
                <a:solidFill>
                  <a:schemeClr val="lt1"/>
                </a:solidFill>
                <a:latin typeface="Calibri"/>
                <a:ea typeface="Calibri"/>
                <a:cs typeface="Calibri"/>
                <a:sym typeface="Calibri"/>
              </a:endParaRPr>
            </a:p>
          </p:txBody>
        </p:sp>
      </p:grpSp>
      <p:sp>
        <p:nvSpPr>
          <p:cNvPr id="278" name="Google Shape;278;p14"/>
          <p:cNvSpPr txBox="1"/>
          <p:nvPr/>
        </p:nvSpPr>
        <p:spPr>
          <a:xfrm>
            <a:off x="10563849" y="6305913"/>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vi-VN" sz="1400" b="1">
                <a:solidFill>
                  <a:schemeClr val="dk1"/>
                </a:solidFill>
                <a:latin typeface="Calibri"/>
                <a:ea typeface="Calibri"/>
                <a:cs typeface="Calibri"/>
                <a:sym typeface="Calibri"/>
              </a:rPr>
              <a:t>2</a:t>
            </a:fld>
            <a:endParaRPr sz="1400" b="1">
              <a:solidFill>
                <a:schemeClr val="dk1"/>
              </a:solidFill>
              <a:latin typeface="Calibri"/>
              <a:ea typeface="Calibri"/>
              <a:cs typeface="Calibri"/>
              <a:sym typeface="Calibri"/>
            </a:endParaRPr>
          </a:p>
        </p:txBody>
      </p:sp>
      <p:sp>
        <p:nvSpPr>
          <p:cNvPr id="279" name="Google Shape;279;p14"/>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a:t>
            </a:fld>
            <a:endParaRPr/>
          </a:p>
        </p:txBody>
      </p:sp>
      <p:sp>
        <p:nvSpPr>
          <p:cNvPr id="280" name="Google Shape;280;p14"/>
          <p:cNvSpPr txBox="1"/>
          <p:nvPr/>
        </p:nvSpPr>
        <p:spPr>
          <a:xfrm>
            <a:off x="772998" y="408807"/>
            <a:ext cx="607086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3200" b="1">
                <a:solidFill>
                  <a:schemeClr val="lt1"/>
                </a:solidFill>
                <a:latin typeface="Calibri"/>
                <a:ea typeface="Calibri"/>
                <a:cs typeface="Calibri"/>
                <a:sym typeface="Calibri"/>
              </a:rPr>
              <a:t>NỘI DUNG TRÌNH BÀY</a:t>
            </a:r>
            <a:endParaRPr sz="3200" b="1">
              <a:solidFill>
                <a:schemeClr val="lt1"/>
              </a:solidFill>
              <a:latin typeface="Calibri"/>
              <a:ea typeface="Calibri"/>
              <a:cs typeface="Calibri"/>
              <a:sym typeface="Calibri"/>
            </a:endParaRPr>
          </a:p>
        </p:txBody>
      </p:sp>
      <p:grpSp>
        <p:nvGrpSpPr>
          <p:cNvPr id="281" name="Google Shape;281;p14"/>
          <p:cNvGrpSpPr/>
          <p:nvPr/>
        </p:nvGrpSpPr>
        <p:grpSpPr>
          <a:xfrm>
            <a:off x="392357" y="1870548"/>
            <a:ext cx="1883705" cy="2545178"/>
            <a:chOff x="392357" y="1870548"/>
            <a:chExt cx="1883705" cy="2545178"/>
          </a:xfrm>
        </p:grpSpPr>
        <p:sp>
          <p:nvSpPr>
            <p:cNvPr id="282" name="Google Shape;282;p14"/>
            <p:cNvSpPr/>
            <p:nvPr/>
          </p:nvSpPr>
          <p:spPr>
            <a:xfrm>
              <a:off x="392357" y="2235490"/>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Giới thiệu </a:t>
              </a:r>
              <a:endParaRPr/>
            </a:p>
            <a:p>
              <a:pPr marL="0" marR="0" lvl="0" indent="0" algn="ctr" rtl="0">
                <a:spcBef>
                  <a:spcPts val="0"/>
                </a:spcBef>
                <a:spcAft>
                  <a:spcPts val="0"/>
                </a:spcAft>
                <a:buNone/>
              </a:pPr>
              <a:r>
                <a:rPr lang="vi-VN" sz="2400">
                  <a:solidFill>
                    <a:srgbClr val="0070C0"/>
                  </a:solidFill>
                  <a:latin typeface="Calibri"/>
                  <a:ea typeface="Calibri"/>
                  <a:cs typeface="Calibri"/>
                  <a:sym typeface="Calibri"/>
                </a:rPr>
                <a:t>đề tài</a:t>
              </a:r>
              <a:endParaRPr sz="2400">
                <a:solidFill>
                  <a:srgbClr val="0070C0"/>
                </a:solidFill>
                <a:latin typeface="Calibri"/>
                <a:ea typeface="Calibri"/>
                <a:cs typeface="Calibri"/>
                <a:sym typeface="Calibri"/>
              </a:endParaRPr>
            </a:p>
          </p:txBody>
        </p:sp>
        <p:sp>
          <p:nvSpPr>
            <p:cNvPr id="283" name="Google Shape;283;p14"/>
            <p:cNvSpPr/>
            <p:nvPr/>
          </p:nvSpPr>
          <p:spPr>
            <a:xfrm>
              <a:off x="97657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grpSp>
      <p:grpSp>
        <p:nvGrpSpPr>
          <p:cNvPr id="284" name="Google Shape;284;p14"/>
          <p:cNvGrpSpPr/>
          <p:nvPr/>
        </p:nvGrpSpPr>
        <p:grpSpPr>
          <a:xfrm>
            <a:off x="4165956" y="1870548"/>
            <a:ext cx="1883705" cy="2540236"/>
            <a:chOff x="4165956" y="1870548"/>
            <a:chExt cx="1883705" cy="2540236"/>
          </a:xfrm>
        </p:grpSpPr>
        <p:sp>
          <p:nvSpPr>
            <p:cNvPr id="285" name="Google Shape;285;p14"/>
            <p:cNvSpPr/>
            <p:nvPr/>
          </p:nvSpPr>
          <p:spPr>
            <a:xfrm>
              <a:off x="4165956" y="2230548"/>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Phương pháp </a:t>
              </a:r>
              <a:endParaRPr/>
            </a:p>
            <a:p>
              <a:pPr marL="0" marR="0" lvl="0" indent="0" algn="ctr" rtl="0">
                <a:spcBef>
                  <a:spcPts val="0"/>
                </a:spcBef>
                <a:spcAft>
                  <a:spcPts val="0"/>
                </a:spcAft>
                <a:buNone/>
              </a:pPr>
              <a:r>
                <a:rPr lang="vi-VN" sz="2400">
                  <a:solidFill>
                    <a:srgbClr val="0070C0"/>
                  </a:solidFill>
                  <a:latin typeface="Calibri"/>
                  <a:ea typeface="Calibri"/>
                  <a:cs typeface="Calibri"/>
                  <a:sym typeface="Calibri"/>
                </a:rPr>
                <a:t>Xử lý</a:t>
              </a:r>
              <a:endParaRPr sz="2400">
                <a:solidFill>
                  <a:srgbClr val="0070C0"/>
                </a:solidFill>
                <a:latin typeface="Calibri"/>
                <a:ea typeface="Calibri"/>
                <a:cs typeface="Calibri"/>
                <a:sym typeface="Calibri"/>
              </a:endParaRPr>
            </a:p>
          </p:txBody>
        </p:sp>
        <p:sp>
          <p:nvSpPr>
            <p:cNvPr id="286" name="Google Shape;286;p14"/>
            <p:cNvSpPr/>
            <p:nvPr/>
          </p:nvSpPr>
          <p:spPr>
            <a:xfrm>
              <a:off x="475163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03</a:t>
              </a:r>
              <a:endParaRPr sz="2400" b="1">
                <a:solidFill>
                  <a:schemeClr val="lt1"/>
                </a:solidFill>
                <a:latin typeface="Calibri"/>
                <a:ea typeface="Calibri"/>
                <a:cs typeface="Calibri"/>
                <a:sym typeface="Calibri"/>
              </a:endParaRPr>
            </a:p>
          </p:txBody>
        </p:sp>
      </p:grpSp>
      <p:grpSp>
        <p:nvGrpSpPr>
          <p:cNvPr id="287" name="Google Shape;287;p14"/>
          <p:cNvGrpSpPr/>
          <p:nvPr/>
        </p:nvGrpSpPr>
        <p:grpSpPr>
          <a:xfrm>
            <a:off x="6043472" y="2973791"/>
            <a:ext cx="1883705" cy="2540236"/>
            <a:chOff x="6043472" y="2973791"/>
            <a:chExt cx="1883705" cy="2540236"/>
          </a:xfrm>
        </p:grpSpPr>
        <p:sp>
          <p:nvSpPr>
            <p:cNvPr id="288" name="Google Shape;288;p14"/>
            <p:cNvSpPr/>
            <p:nvPr/>
          </p:nvSpPr>
          <p:spPr>
            <a:xfrm>
              <a:off x="6043472" y="3333791"/>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Đánh giá các thuật toán</a:t>
              </a:r>
              <a:endParaRPr sz="2400">
                <a:solidFill>
                  <a:srgbClr val="0070C0"/>
                </a:solidFill>
                <a:latin typeface="Calibri"/>
                <a:ea typeface="Calibri"/>
                <a:cs typeface="Calibri"/>
                <a:sym typeface="Calibri"/>
              </a:endParaRPr>
            </a:p>
          </p:txBody>
        </p:sp>
        <p:sp>
          <p:nvSpPr>
            <p:cNvPr id="289" name="Google Shape;289;p14"/>
            <p:cNvSpPr/>
            <p:nvPr/>
          </p:nvSpPr>
          <p:spPr>
            <a:xfrm>
              <a:off x="663916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grpSp>
      <p:grpSp>
        <p:nvGrpSpPr>
          <p:cNvPr id="290" name="Google Shape;290;p14"/>
          <p:cNvGrpSpPr/>
          <p:nvPr/>
        </p:nvGrpSpPr>
        <p:grpSpPr>
          <a:xfrm>
            <a:off x="7933366" y="1870548"/>
            <a:ext cx="1883705" cy="2535294"/>
            <a:chOff x="7933366" y="1870548"/>
            <a:chExt cx="1883705" cy="2535294"/>
          </a:xfrm>
        </p:grpSpPr>
        <p:sp>
          <p:nvSpPr>
            <p:cNvPr id="291" name="Google Shape;291;p14"/>
            <p:cNvSpPr/>
            <p:nvPr/>
          </p:nvSpPr>
          <p:spPr>
            <a:xfrm>
              <a:off x="7933366" y="2225606"/>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Kết quả và giao diện GUI</a:t>
              </a:r>
              <a:endParaRPr sz="2400">
                <a:solidFill>
                  <a:srgbClr val="0070C0"/>
                </a:solidFill>
                <a:latin typeface="Calibri"/>
                <a:ea typeface="Calibri"/>
                <a:cs typeface="Calibri"/>
                <a:sym typeface="Calibri"/>
              </a:endParaRPr>
            </a:p>
          </p:txBody>
        </p:sp>
        <p:sp>
          <p:nvSpPr>
            <p:cNvPr id="292" name="Google Shape;292;p14"/>
            <p:cNvSpPr/>
            <p:nvPr/>
          </p:nvSpPr>
          <p:spPr>
            <a:xfrm>
              <a:off x="852669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grpSp>
      <p:grpSp>
        <p:nvGrpSpPr>
          <p:cNvPr id="293" name="Google Shape;293;p14"/>
          <p:cNvGrpSpPr/>
          <p:nvPr/>
        </p:nvGrpSpPr>
        <p:grpSpPr>
          <a:xfrm>
            <a:off x="9817071" y="2973791"/>
            <a:ext cx="1883705" cy="2535294"/>
            <a:chOff x="9817071" y="2973791"/>
            <a:chExt cx="1883705" cy="2535294"/>
          </a:xfrm>
        </p:grpSpPr>
        <p:sp>
          <p:nvSpPr>
            <p:cNvPr id="294" name="Google Shape;294;p14"/>
            <p:cNvSpPr/>
            <p:nvPr/>
          </p:nvSpPr>
          <p:spPr>
            <a:xfrm>
              <a:off x="9817071" y="3328849"/>
              <a:ext cx="1883705" cy="2180236"/>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0070C0"/>
                  </a:solidFill>
                  <a:latin typeface="Calibri"/>
                  <a:ea typeface="Calibri"/>
                  <a:cs typeface="Calibri"/>
                  <a:sym typeface="Calibri"/>
                </a:rPr>
                <a:t>Kết luận</a:t>
              </a:r>
              <a:endParaRPr sz="2400">
                <a:solidFill>
                  <a:srgbClr val="0070C0"/>
                </a:solidFill>
                <a:latin typeface="Calibri"/>
                <a:ea typeface="Calibri"/>
                <a:cs typeface="Calibri"/>
                <a:sym typeface="Calibri"/>
              </a:endParaRPr>
            </a:p>
          </p:txBody>
        </p:sp>
        <p:sp>
          <p:nvSpPr>
            <p:cNvPr id="295" name="Google Shape;295;p14"/>
            <p:cNvSpPr/>
            <p:nvPr/>
          </p:nvSpPr>
          <p:spPr>
            <a:xfrm>
              <a:off x="10414223"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06</a:t>
              </a:r>
              <a:endParaRPr sz="2400" b="1">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20</a:t>
            </a:fld>
            <a:endParaRPr/>
          </a:p>
        </p:txBody>
      </p:sp>
      <p:sp>
        <p:nvSpPr>
          <p:cNvPr id="434" name="Google Shape;434;p27"/>
          <p:cNvSpPr txBox="1"/>
          <p:nvPr/>
        </p:nvSpPr>
        <p:spPr>
          <a:xfrm>
            <a:off x="887249" y="261675"/>
            <a:ext cx="69405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Mô Tả Các Thuật Toán Phát Hiện Cạnh</a:t>
            </a:r>
            <a:endParaRPr sz="3200" b="1">
              <a:solidFill>
                <a:schemeClr val="lt1"/>
              </a:solidFill>
              <a:latin typeface="Calibri"/>
              <a:ea typeface="Calibri"/>
              <a:cs typeface="Calibri"/>
              <a:sym typeface="Calibri"/>
            </a:endParaRPr>
          </a:p>
        </p:txBody>
      </p:sp>
      <p:sp>
        <p:nvSpPr>
          <p:cNvPr id="435" name="Google Shape;435;p27"/>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sp>
        <p:nvSpPr>
          <p:cNvPr id="436" name="Google Shape;436;p27"/>
          <p:cNvSpPr txBox="1"/>
          <p:nvPr/>
        </p:nvSpPr>
        <p:spPr>
          <a:xfrm>
            <a:off x="1243800" y="1131800"/>
            <a:ext cx="97044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VN" sz="1800" b="1">
                <a:solidFill>
                  <a:srgbClr val="1155CC"/>
                </a:solidFill>
                <a:latin typeface="+mj-lt"/>
              </a:rPr>
              <a:t>Bảng so sánh các tiêu chí của các thuật toán</a:t>
            </a:r>
            <a:endParaRPr sz="1800" b="1">
              <a:solidFill>
                <a:srgbClr val="1155CC"/>
              </a:solidFill>
              <a:latin typeface="+mj-lt"/>
            </a:endParaRPr>
          </a:p>
        </p:txBody>
      </p:sp>
      <p:graphicFrame>
        <p:nvGraphicFramePr>
          <p:cNvPr id="437" name="Google Shape;437;p27"/>
          <p:cNvGraphicFramePr/>
          <p:nvPr>
            <p:extLst>
              <p:ext uri="{D42A27DB-BD31-4B8C-83A1-F6EECF244321}">
                <p14:modId xmlns:p14="http://schemas.microsoft.com/office/powerpoint/2010/main" val="2011252590"/>
              </p:ext>
            </p:extLst>
          </p:nvPr>
        </p:nvGraphicFramePr>
        <p:xfrm>
          <a:off x="623740" y="1595738"/>
          <a:ext cx="10944520" cy="4770170"/>
        </p:xfrm>
        <a:graphic>
          <a:graphicData uri="http://schemas.openxmlformats.org/drawingml/2006/table">
            <a:tbl>
              <a:tblPr firstRow="1" bandRow="1">
                <a:noFill/>
                <a:tableStyleId>{BD5855E0-A1DE-4600-B1EC-0EAA84ED7F66}</a:tableStyleId>
              </a:tblPr>
              <a:tblGrid>
                <a:gridCol w="2736130">
                  <a:extLst>
                    <a:ext uri="{9D8B030D-6E8A-4147-A177-3AD203B41FA5}">
                      <a16:colId xmlns:a16="http://schemas.microsoft.com/office/drawing/2014/main" val="20000"/>
                    </a:ext>
                  </a:extLst>
                </a:gridCol>
                <a:gridCol w="2736130">
                  <a:extLst>
                    <a:ext uri="{9D8B030D-6E8A-4147-A177-3AD203B41FA5}">
                      <a16:colId xmlns:a16="http://schemas.microsoft.com/office/drawing/2014/main" val="20001"/>
                    </a:ext>
                  </a:extLst>
                </a:gridCol>
                <a:gridCol w="2736130">
                  <a:extLst>
                    <a:ext uri="{9D8B030D-6E8A-4147-A177-3AD203B41FA5}">
                      <a16:colId xmlns:a16="http://schemas.microsoft.com/office/drawing/2014/main" val="20002"/>
                    </a:ext>
                  </a:extLst>
                </a:gridCol>
                <a:gridCol w="2736130">
                  <a:extLst>
                    <a:ext uri="{9D8B030D-6E8A-4147-A177-3AD203B41FA5}">
                      <a16:colId xmlns:a16="http://schemas.microsoft.com/office/drawing/2014/main" val="20003"/>
                    </a:ext>
                  </a:extLst>
                </a:gridCol>
              </a:tblGrid>
              <a:tr h="331713">
                <a:tc>
                  <a:txBody>
                    <a:bodyPr/>
                    <a:lstStyle/>
                    <a:p>
                      <a:pPr marL="0" lvl="0" indent="0" algn="ctr" rtl="0">
                        <a:spcBef>
                          <a:spcPts val="0"/>
                        </a:spcBef>
                        <a:spcAft>
                          <a:spcPts val="0"/>
                        </a:spcAft>
                        <a:buSzPts val="1100"/>
                        <a:buNone/>
                      </a:pPr>
                      <a:r>
                        <a:rPr lang="vi-VN" sz="1600">
                          <a:latin typeface="Times New Roman"/>
                          <a:ea typeface="Times New Roman"/>
                          <a:cs typeface="Times New Roman"/>
                          <a:sym typeface="Times New Roman"/>
                        </a:rPr>
                        <a:t>Tiêu chí</a:t>
                      </a:r>
                      <a:endParaRPr sz="1900"/>
                    </a:p>
                  </a:txBody>
                  <a:tcPr marL="91450" marR="91450" marT="45725" marB="45725" anchor="ctr"/>
                </a:tc>
                <a:tc>
                  <a:txBody>
                    <a:bodyPr/>
                    <a:lstStyle/>
                    <a:p>
                      <a:pPr marL="0" lvl="0" indent="0" algn="ctr" rtl="0">
                        <a:spcBef>
                          <a:spcPts val="0"/>
                        </a:spcBef>
                        <a:spcAft>
                          <a:spcPts val="0"/>
                        </a:spcAft>
                        <a:buSzPts val="1100"/>
                        <a:buNone/>
                      </a:pPr>
                      <a:r>
                        <a:rPr lang="vi-VN" sz="1600">
                          <a:latin typeface="Times New Roman"/>
                          <a:ea typeface="Times New Roman"/>
                          <a:cs typeface="Times New Roman"/>
                          <a:sym typeface="Times New Roman"/>
                        </a:rPr>
                        <a:t>Sobel</a:t>
                      </a:r>
                      <a:endParaRPr sz="1900" u="none" strike="noStrike" cap="none"/>
                    </a:p>
                  </a:txBody>
                  <a:tcPr marL="91450" marR="91450" marT="45725" marB="45725" anchor="ctr"/>
                </a:tc>
                <a:tc>
                  <a:txBody>
                    <a:bodyPr/>
                    <a:lstStyle/>
                    <a:p>
                      <a:pPr marL="0" lvl="0" indent="0" algn="ctr" rtl="0">
                        <a:spcBef>
                          <a:spcPts val="0"/>
                        </a:spcBef>
                        <a:spcAft>
                          <a:spcPts val="0"/>
                        </a:spcAft>
                        <a:buSzPts val="1100"/>
                        <a:buNone/>
                      </a:pPr>
                      <a:r>
                        <a:rPr lang="vi-VN" sz="1600">
                          <a:latin typeface="Times New Roman"/>
                          <a:ea typeface="Times New Roman"/>
                          <a:cs typeface="Times New Roman"/>
                          <a:sym typeface="Times New Roman"/>
                        </a:rPr>
                        <a:t>Prewitt</a:t>
                      </a:r>
                      <a:endParaRPr sz="1900" u="none" strike="noStrike" cap="none"/>
                    </a:p>
                  </a:txBody>
                  <a:tcPr marL="91450" marR="91450" marT="45725" marB="45725" anchor="ctr"/>
                </a:tc>
                <a:tc>
                  <a:txBody>
                    <a:bodyPr/>
                    <a:lstStyle/>
                    <a:p>
                      <a:pPr marL="0" lvl="0" indent="0" algn="ctr" rtl="0">
                        <a:spcBef>
                          <a:spcPts val="0"/>
                        </a:spcBef>
                        <a:spcAft>
                          <a:spcPts val="0"/>
                        </a:spcAft>
                        <a:buSzPts val="1100"/>
                        <a:buNone/>
                      </a:pPr>
                      <a:r>
                        <a:rPr lang="vi-VN" sz="1600">
                          <a:latin typeface="Times New Roman"/>
                          <a:ea typeface="Times New Roman"/>
                          <a:cs typeface="Times New Roman"/>
                          <a:sym typeface="Times New Roman"/>
                        </a:rPr>
                        <a:t>Canny</a:t>
                      </a:r>
                      <a:endParaRPr sz="1900" u="none" strike="noStrike" cap="none"/>
                    </a:p>
                  </a:txBody>
                  <a:tcPr marL="91450" marR="91450" marT="45725" marB="45725" anchor="ctr"/>
                </a:tc>
                <a:extLst>
                  <a:ext uri="{0D108BD9-81ED-4DB2-BD59-A6C34878D82A}">
                    <a16:rowId xmlns:a16="http://schemas.microsoft.com/office/drawing/2014/main" val="10000"/>
                  </a:ext>
                </a:extLst>
              </a:tr>
              <a:tr h="1022026">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Độ phức tạp của thuật toán</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Trung bình: tích hợp làm mượt và tính gradient trong một bước, yêu cầu tài nguyên vừa phải.</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Thấp: Đơn giản hơn Sobel, không yêu cầu làm mượt trước khi tính gradient</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Cao: Bao gồm nhiều bước phức tạp(làm mượt, tính gradient, non-maximum suppression,hysteresis)</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extLst>
                  <a:ext uri="{0D108BD9-81ED-4DB2-BD59-A6C34878D82A}">
                    <a16:rowId xmlns:a16="http://schemas.microsoft.com/office/drawing/2014/main" val="10001"/>
                  </a:ext>
                </a:extLst>
              </a:tr>
              <a:tr h="1022026">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Tính chính xác</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Trung bình: Phát hiện tốt các biên cạnh nằm ngang và dọc nhưng hạn chế với biên phức tạp</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Thấp: Phát hiện biên kém chính xác hơn Sobel do thiếu trọng số trung tâm</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Cao: Xử lý tốt biên cạnh mạch lạc, chính xác hơn trong việc phát hiện và giữ biên cạnh mạnh</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extLst>
                  <a:ext uri="{0D108BD9-81ED-4DB2-BD59-A6C34878D82A}">
                    <a16:rowId xmlns:a16="http://schemas.microsoft.com/office/drawing/2014/main" val="10002"/>
                  </a:ext>
                </a:extLst>
              </a:tr>
              <a:tr h="839523">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Tính liên tục của biên cạnh</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Trung bình: Các biên cạnh phát hiện có thể đứt đoạn nếu nhiễu cao</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Thấp: Không có bước xử lý kết nối biên cạnh, dễ đứt đoạn hơn Sobel</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Cao: Sử dụng thresholding và hysteresis để đảm bảo các biên cạnh liên tục.</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extLst>
                  <a:ext uri="{0D108BD9-81ED-4DB2-BD59-A6C34878D82A}">
                    <a16:rowId xmlns:a16="http://schemas.microsoft.com/office/drawing/2014/main" val="10003"/>
                  </a:ext>
                </a:extLst>
              </a:tr>
              <a:tr h="1022026">
                <a:tc>
                  <a:txBody>
                    <a:bodyPr/>
                    <a:lstStyle/>
                    <a:p>
                      <a:pPr marL="0" lvl="0" indent="0" algn="l" rtl="0">
                        <a:spcBef>
                          <a:spcPts val="0"/>
                        </a:spcBef>
                        <a:spcAft>
                          <a:spcPts val="0"/>
                        </a:spcAft>
                        <a:buClr>
                          <a:schemeClr val="dk1"/>
                        </a:buClr>
                        <a:buSzPts val="1100"/>
                        <a:buFont typeface="Arial"/>
                        <a:buNone/>
                      </a:pPr>
                      <a:r>
                        <a:rPr lang="vi-VN" sz="1500">
                          <a:solidFill>
                            <a:schemeClr val="tx1"/>
                          </a:solidFill>
                          <a:latin typeface="Times New Roman"/>
                          <a:ea typeface="Times New Roman"/>
                          <a:cs typeface="Times New Roman"/>
                          <a:sym typeface="Times New Roman"/>
                        </a:rPr>
                        <a:t>Khả năng chống nhiễu</a:t>
                      </a:r>
                      <a:endParaRPr sz="1500">
                        <a:solidFill>
                          <a:schemeClr val="tx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Trung bình: giảm nhiễu ở mức độ nhất định do tích hợp làm mượt ảnh trong kernel</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Thấp: không có bước làm mượt, dễ bị ảnh hưởng bởi nhiễu.</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tc>
                  <a:txBody>
                    <a:bodyPr/>
                    <a:lstStyle/>
                    <a:p>
                      <a:pPr marL="0" lvl="0" indent="0" algn="l" rtl="0">
                        <a:spcBef>
                          <a:spcPts val="0"/>
                        </a:spcBef>
                        <a:spcAft>
                          <a:spcPts val="0"/>
                        </a:spcAft>
                        <a:buSzPts val="1100"/>
                        <a:buNone/>
                      </a:pPr>
                      <a:r>
                        <a:rPr lang="vi-VN" sz="1500">
                          <a:solidFill>
                            <a:schemeClr val="tx1"/>
                          </a:solidFill>
                          <a:latin typeface="Times New Roman"/>
                          <a:ea typeface="Times New Roman"/>
                          <a:cs typeface="Times New Roman"/>
                          <a:sym typeface="Times New Roman"/>
                        </a:rPr>
                        <a:t>Cao: Làm mượt ảnh bằng Gaussian trước khi tính gradient, làm giảm sự nhiễu</a:t>
                      </a:r>
                      <a:endParaRPr sz="1500">
                        <a:solidFill>
                          <a:schemeClr val="tx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tx1"/>
                        </a:solidFill>
                      </a:endParaRP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21</a:t>
            </a:fld>
            <a:endParaRPr/>
          </a:p>
        </p:txBody>
      </p:sp>
      <p:sp>
        <p:nvSpPr>
          <p:cNvPr id="443" name="Google Shape;443;p28"/>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44" name="Google Shape;444;p28"/>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45" name="Google Shape;445;p28"/>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Giao diện GUI </a:t>
            </a:r>
            <a:endParaRPr sz="1700" b="1">
              <a:solidFill>
                <a:srgbClr val="0B5394"/>
              </a:solidFill>
            </a:endParaRPr>
          </a:p>
        </p:txBody>
      </p:sp>
      <p:pic>
        <p:nvPicPr>
          <p:cNvPr id="446" name="Google Shape;446;p28"/>
          <p:cNvPicPr preferRelativeResize="0"/>
          <p:nvPr/>
        </p:nvPicPr>
        <p:blipFill>
          <a:blip r:embed="rId3">
            <a:alphaModFix/>
          </a:blip>
          <a:stretch>
            <a:fillRect/>
          </a:stretch>
        </p:blipFill>
        <p:spPr>
          <a:xfrm>
            <a:off x="2158250" y="1374125"/>
            <a:ext cx="7892698" cy="4195199"/>
          </a:xfrm>
          <a:prstGeom prst="rect">
            <a:avLst/>
          </a:prstGeom>
          <a:noFill/>
          <a:ln>
            <a:noFill/>
          </a:ln>
        </p:spPr>
      </p:pic>
      <p:sp>
        <p:nvSpPr>
          <p:cNvPr id="447" name="Google Shape;447;p28"/>
          <p:cNvSpPr txBox="1"/>
          <p:nvPr/>
        </p:nvSpPr>
        <p:spPr>
          <a:xfrm>
            <a:off x="2046200" y="5654500"/>
            <a:ext cx="47334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Giao diện GUI đã thiết kế hoàn chỉnh</a:t>
            </a:r>
            <a:endParaRPr sz="1500" b="1">
              <a:solidFill>
                <a:srgbClr val="3C78D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9"/>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22</a:t>
            </a:fld>
            <a:endParaRPr/>
          </a:p>
        </p:txBody>
      </p:sp>
      <p:sp>
        <p:nvSpPr>
          <p:cNvPr id="453" name="Google Shape;453;p29"/>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54" name="Google Shape;454;p29"/>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55" name="Google Shape;455;p29"/>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Chọn phương pháp</a:t>
            </a:r>
            <a:endParaRPr sz="1700" b="1">
              <a:solidFill>
                <a:srgbClr val="0B5394"/>
              </a:solidFill>
            </a:endParaRPr>
          </a:p>
        </p:txBody>
      </p:sp>
      <p:pic>
        <p:nvPicPr>
          <p:cNvPr id="456" name="Google Shape;456;p29"/>
          <p:cNvPicPr preferRelativeResize="0"/>
          <p:nvPr/>
        </p:nvPicPr>
        <p:blipFill>
          <a:blip r:embed="rId3">
            <a:alphaModFix/>
          </a:blip>
          <a:stretch>
            <a:fillRect/>
          </a:stretch>
        </p:blipFill>
        <p:spPr>
          <a:xfrm>
            <a:off x="297767" y="2027020"/>
            <a:ext cx="8045951" cy="4232375"/>
          </a:xfrm>
          <a:prstGeom prst="rect">
            <a:avLst/>
          </a:prstGeom>
          <a:noFill/>
          <a:ln>
            <a:noFill/>
          </a:ln>
        </p:spPr>
      </p:pic>
      <p:sp>
        <p:nvSpPr>
          <p:cNvPr id="457" name="Google Shape;457;p29"/>
          <p:cNvSpPr txBox="1"/>
          <p:nvPr/>
        </p:nvSpPr>
        <p:spPr>
          <a:xfrm>
            <a:off x="2805525" y="5759775"/>
            <a:ext cx="58815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Tiếp nhận ảnh đầu vào và chỉnh sửa hình ảnh</a:t>
            </a:r>
            <a:endParaRPr sz="1500" b="1">
              <a:solidFill>
                <a:srgbClr val="3C78D8"/>
              </a:solidFill>
            </a:endParaRPr>
          </a:p>
        </p:txBody>
      </p:sp>
      <p:sp>
        <p:nvSpPr>
          <p:cNvPr id="458" name="Google Shape;458;p29"/>
          <p:cNvSpPr txBox="1"/>
          <p:nvPr/>
        </p:nvSpPr>
        <p:spPr>
          <a:xfrm>
            <a:off x="8613000" y="1614525"/>
            <a:ext cx="3241200" cy="1231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Giao diện đầu vào sau khi đưa ảnh và xử lý ảnh trắng đen</a:t>
            </a:r>
            <a:endParaRPr sz="1700" b="1">
              <a:solidFill>
                <a:srgbClr val="3C78D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0"/>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23</a:t>
            </a:fld>
            <a:endParaRPr/>
          </a:p>
        </p:txBody>
      </p:sp>
      <p:sp>
        <p:nvSpPr>
          <p:cNvPr id="464" name="Google Shape;464;p30"/>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65" name="Google Shape;465;p30"/>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66" name="Google Shape;466;p30"/>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Kết quả</a:t>
            </a:r>
            <a:endParaRPr sz="1700" b="1">
              <a:solidFill>
                <a:srgbClr val="0B5394"/>
              </a:solidFill>
            </a:endParaRPr>
          </a:p>
        </p:txBody>
      </p:sp>
      <p:sp>
        <p:nvSpPr>
          <p:cNvPr id="467" name="Google Shape;467;p30"/>
          <p:cNvSpPr txBox="1"/>
          <p:nvPr/>
        </p:nvSpPr>
        <p:spPr>
          <a:xfrm>
            <a:off x="2805525" y="5759775"/>
            <a:ext cx="58815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được cạnh và phân tách rõ rệt</a:t>
            </a:r>
            <a:endParaRPr sz="1500" b="1">
              <a:solidFill>
                <a:srgbClr val="3C78D8"/>
              </a:solidFill>
            </a:endParaRPr>
          </a:p>
        </p:txBody>
      </p:sp>
      <p:sp>
        <p:nvSpPr>
          <p:cNvPr id="468" name="Google Shape;468;p30"/>
          <p:cNvSpPr txBox="1"/>
          <p:nvPr/>
        </p:nvSpPr>
        <p:spPr>
          <a:xfrm>
            <a:off x="8613000" y="1614525"/>
            <a:ext cx="3241200" cy="1231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Đây là hình ảnh sau khi đã được xử lý ảnh bằng thuật toán sobel</a:t>
            </a:r>
            <a:endParaRPr sz="1700" b="1">
              <a:solidFill>
                <a:srgbClr val="3C78D8"/>
              </a:solidFill>
            </a:endParaRPr>
          </a:p>
        </p:txBody>
      </p:sp>
      <p:pic>
        <p:nvPicPr>
          <p:cNvPr id="469" name="Google Shape;469;p30"/>
          <p:cNvPicPr preferRelativeResize="0"/>
          <p:nvPr/>
        </p:nvPicPr>
        <p:blipFill>
          <a:blip r:embed="rId3">
            <a:alphaModFix/>
          </a:blip>
          <a:stretch>
            <a:fillRect/>
          </a:stretch>
        </p:blipFill>
        <p:spPr>
          <a:xfrm>
            <a:off x="237300" y="2039951"/>
            <a:ext cx="8224151" cy="3927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24</a:t>
            </a:fld>
            <a:endParaRPr/>
          </a:p>
        </p:txBody>
      </p:sp>
      <p:sp>
        <p:nvSpPr>
          <p:cNvPr id="475" name="Google Shape;475;p31"/>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76" name="Google Shape;476;p31"/>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77" name="Google Shape;477;p31"/>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Chọn phương pháp</a:t>
            </a:r>
            <a:endParaRPr sz="1700" b="1">
              <a:solidFill>
                <a:srgbClr val="0B5394"/>
              </a:solidFill>
            </a:endParaRPr>
          </a:p>
        </p:txBody>
      </p:sp>
      <p:sp>
        <p:nvSpPr>
          <p:cNvPr id="478" name="Google Shape;478;p31"/>
          <p:cNvSpPr txBox="1"/>
          <p:nvPr/>
        </p:nvSpPr>
        <p:spPr>
          <a:xfrm>
            <a:off x="2805525" y="5759775"/>
            <a:ext cx="58815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được cạnh và phân tách rõ rệt</a:t>
            </a:r>
            <a:endParaRPr sz="1500" b="1">
              <a:solidFill>
                <a:srgbClr val="3C78D8"/>
              </a:solidFill>
            </a:endParaRPr>
          </a:p>
        </p:txBody>
      </p:sp>
      <p:sp>
        <p:nvSpPr>
          <p:cNvPr id="479" name="Google Shape;479;p31"/>
          <p:cNvSpPr txBox="1"/>
          <p:nvPr/>
        </p:nvSpPr>
        <p:spPr>
          <a:xfrm>
            <a:off x="8613000" y="1614525"/>
            <a:ext cx="3241200" cy="1231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Đây là hình ảnh sau khi đã được xử lý ảnh bằng thuật toán Prewitt</a:t>
            </a:r>
            <a:endParaRPr sz="1700" b="1">
              <a:solidFill>
                <a:srgbClr val="3C78D8"/>
              </a:solidFill>
            </a:endParaRPr>
          </a:p>
        </p:txBody>
      </p:sp>
      <p:pic>
        <p:nvPicPr>
          <p:cNvPr id="480" name="Google Shape;480;p31"/>
          <p:cNvPicPr preferRelativeResize="0"/>
          <p:nvPr/>
        </p:nvPicPr>
        <p:blipFill>
          <a:blip r:embed="rId3">
            <a:alphaModFix/>
          </a:blip>
          <a:stretch>
            <a:fillRect/>
          </a:stretch>
        </p:blipFill>
        <p:spPr>
          <a:xfrm>
            <a:off x="167681" y="2039950"/>
            <a:ext cx="8357150" cy="392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25</a:t>
            </a:fld>
            <a:endParaRPr/>
          </a:p>
        </p:txBody>
      </p:sp>
      <p:sp>
        <p:nvSpPr>
          <p:cNvPr id="486" name="Google Shape;486;p32"/>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87" name="Google Shape;487;p32"/>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88" name="Google Shape;488;p32"/>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Chọn phương pháp</a:t>
            </a:r>
            <a:endParaRPr sz="1700" b="1">
              <a:solidFill>
                <a:srgbClr val="0B5394"/>
              </a:solidFill>
            </a:endParaRPr>
          </a:p>
        </p:txBody>
      </p:sp>
      <p:sp>
        <p:nvSpPr>
          <p:cNvPr id="489" name="Google Shape;489;p32"/>
          <p:cNvSpPr txBox="1"/>
          <p:nvPr/>
        </p:nvSpPr>
        <p:spPr>
          <a:xfrm>
            <a:off x="2805525" y="5759775"/>
            <a:ext cx="92952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chi tiết hơn với những nét liền nhỏ, hiệu quả tương đối tốt</a:t>
            </a:r>
            <a:endParaRPr sz="1500" b="1">
              <a:solidFill>
                <a:srgbClr val="3C78D8"/>
              </a:solidFill>
            </a:endParaRPr>
          </a:p>
        </p:txBody>
      </p:sp>
      <p:sp>
        <p:nvSpPr>
          <p:cNvPr id="490" name="Google Shape;490;p32"/>
          <p:cNvSpPr txBox="1"/>
          <p:nvPr/>
        </p:nvSpPr>
        <p:spPr>
          <a:xfrm>
            <a:off x="8613000" y="1614525"/>
            <a:ext cx="3241200" cy="1231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Đây là hình ảnh sau khi đã được xử lý ảnh bằng thuật toán Canny</a:t>
            </a:r>
            <a:endParaRPr sz="1700" b="1">
              <a:solidFill>
                <a:srgbClr val="3C78D8"/>
              </a:solidFill>
            </a:endParaRPr>
          </a:p>
        </p:txBody>
      </p:sp>
      <p:pic>
        <p:nvPicPr>
          <p:cNvPr id="491" name="Google Shape;491;p32"/>
          <p:cNvPicPr preferRelativeResize="0"/>
          <p:nvPr/>
        </p:nvPicPr>
        <p:blipFill>
          <a:blip r:embed="rId3">
            <a:alphaModFix/>
          </a:blip>
          <a:stretch>
            <a:fillRect/>
          </a:stretch>
        </p:blipFill>
        <p:spPr>
          <a:xfrm>
            <a:off x="337800" y="2065874"/>
            <a:ext cx="8076375" cy="392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3"/>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26</a:t>
            </a:fld>
            <a:endParaRPr/>
          </a:p>
        </p:txBody>
      </p:sp>
      <p:sp>
        <p:nvSpPr>
          <p:cNvPr id="497" name="Google Shape;497;p33"/>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498" name="Google Shape;498;p33"/>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499" name="Google Shape;499;p33"/>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So sánh phương pháp</a:t>
            </a:r>
            <a:endParaRPr sz="1700" b="1">
              <a:solidFill>
                <a:srgbClr val="0B5394"/>
              </a:solidFill>
            </a:endParaRPr>
          </a:p>
        </p:txBody>
      </p:sp>
      <p:sp>
        <p:nvSpPr>
          <p:cNvPr id="500" name="Google Shape;500;p33"/>
          <p:cNvSpPr txBox="1"/>
          <p:nvPr/>
        </p:nvSpPr>
        <p:spPr>
          <a:xfrm>
            <a:off x="2805525" y="5759775"/>
            <a:ext cx="92952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chi tiết hơn với những nét liền nhỏ, hiệu quả tương đối tốt</a:t>
            </a:r>
            <a:endParaRPr sz="1500" b="1">
              <a:solidFill>
                <a:srgbClr val="3C78D8"/>
              </a:solidFill>
            </a:endParaRPr>
          </a:p>
        </p:txBody>
      </p:sp>
      <p:sp>
        <p:nvSpPr>
          <p:cNvPr id="501" name="Google Shape;501;p33"/>
          <p:cNvSpPr txBox="1"/>
          <p:nvPr/>
        </p:nvSpPr>
        <p:spPr>
          <a:xfrm>
            <a:off x="8613000" y="1614525"/>
            <a:ext cx="3241200" cy="1623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Clr>
                <a:schemeClr val="dk1"/>
              </a:buClr>
              <a:buSzPts val="1100"/>
              <a:buFont typeface="Arial"/>
              <a:buNone/>
            </a:pPr>
            <a:r>
              <a:rPr lang="vi-VN" sz="1700" b="1">
                <a:solidFill>
                  <a:srgbClr val="3C78D8"/>
                </a:solidFill>
              </a:rPr>
              <a:t>Đây là hình ảnh sau khi đã được xử lý ảnh bằng phương pháp so sánh thuật toán Prewitt-Canny</a:t>
            </a:r>
            <a:endParaRPr sz="1700" b="1">
              <a:solidFill>
                <a:srgbClr val="3C78D8"/>
              </a:solidFill>
            </a:endParaRPr>
          </a:p>
        </p:txBody>
      </p:sp>
      <p:pic>
        <p:nvPicPr>
          <p:cNvPr id="502" name="Google Shape;502;p33"/>
          <p:cNvPicPr preferRelativeResize="0"/>
          <p:nvPr/>
        </p:nvPicPr>
        <p:blipFill>
          <a:blip r:embed="rId3">
            <a:alphaModFix/>
          </a:blip>
          <a:stretch>
            <a:fillRect/>
          </a:stretch>
        </p:blipFill>
        <p:spPr>
          <a:xfrm>
            <a:off x="237300" y="2039951"/>
            <a:ext cx="8460601" cy="3927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4"/>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27</a:t>
            </a:fld>
            <a:endParaRPr/>
          </a:p>
        </p:txBody>
      </p:sp>
      <p:sp>
        <p:nvSpPr>
          <p:cNvPr id="508" name="Google Shape;508;p34"/>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09" name="Google Shape;509;p34"/>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10" name="Google Shape;510;p34"/>
          <p:cNvSpPr txBox="1"/>
          <p:nvPr/>
        </p:nvSpPr>
        <p:spPr>
          <a:xfrm>
            <a:off x="237300" y="1081000"/>
            <a:ext cx="39126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So sánh phương pháp</a:t>
            </a:r>
            <a:endParaRPr sz="1700" b="1">
              <a:solidFill>
                <a:srgbClr val="0B5394"/>
              </a:solidFill>
            </a:endParaRPr>
          </a:p>
        </p:txBody>
      </p:sp>
      <p:sp>
        <p:nvSpPr>
          <p:cNvPr id="511" name="Google Shape;511;p34"/>
          <p:cNvSpPr txBox="1"/>
          <p:nvPr/>
        </p:nvSpPr>
        <p:spPr>
          <a:xfrm>
            <a:off x="2805525" y="5759775"/>
            <a:ext cx="92952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chi tiết hơn với những nét liền nhỏ, hiệu quả tương đối tốt</a:t>
            </a:r>
            <a:endParaRPr sz="1500" b="1">
              <a:solidFill>
                <a:srgbClr val="3C78D8"/>
              </a:solidFill>
            </a:endParaRPr>
          </a:p>
        </p:txBody>
      </p:sp>
      <p:sp>
        <p:nvSpPr>
          <p:cNvPr id="512" name="Google Shape;512;p34"/>
          <p:cNvSpPr txBox="1"/>
          <p:nvPr/>
        </p:nvSpPr>
        <p:spPr>
          <a:xfrm>
            <a:off x="8613000" y="1614525"/>
            <a:ext cx="3241200" cy="1623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Đây là hình ảnh sau khi đã được xử lý ảnh bằng phương pháp so sánh thuật toán Prewitt-Sobel</a:t>
            </a:r>
            <a:endParaRPr sz="1700" b="1">
              <a:solidFill>
                <a:srgbClr val="3C78D8"/>
              </a:solidFill>
            </a:endParaRPr>
          </a:p>
        </p:txBody>
      </p:sp>
      <p:pic>
        <p:nvPicPr>
          <p:cNvPr id="513" name="Google Shape;513;p34"/>
          <p:cNvPicPr preferRelativeResize="0"/>
          <p:nvPr/>
        </p:nvPicPr>
        <p:blipFill>
          <a:blip r:embed="rId3">
            <a:alphaModFix/>
          </a:blip>
          <a:stretch>
            <a:fillRect/>
          </a:stretch>
        </p:blipFill>
        <p:spPr>
          <a:xfrm>
            <a:off x="237300" y="2084962"/>
            <a:ext cx="8298049" cy="392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28</a:t>
            </a:fld>
            <a:endParaRPr/>
          </a:p>
        </p:txBody>
      </p:sp>
      <p:sp>
        <p:nvSpPr>
          <p:cNvPr id="519" name="Google Shape;519;p35"/>
          <p:cNvSpPr txBox="1"/>
          <p:nvPr/>
        </p:nvSpPr>
        <p:spPr>
          <a:xfrm>
            <a:off x="887256" y="261667"/>
            <a:ext cx="65223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20" name="Google Shape;520;p35"/>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21" name="Google Shape;521;p35"/>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So sánh phương pháp</a:t>
            </a:r>
            <a:endParaRPr sz="1700" b="1">
              <a:solidFill>
                <a:srgbClr val="0B5394"/>
              </a:solidFill>
            </a:endParaRPr>
          </a:p>
        </p:txBody>
      </p:sp>
      <p:sp>
        <p:nvSpPr>
          <p:cNvPr id="522" name="Google Shape;522;p35"/>
          <p:cNvSpPr txBox="1"/>
          <p:nvPr/>
        </p:nvSpPr>
        <p:spPr>
          <a:xfrm>
            <a:off x="2805525" y="5759775"/>
            <a:ext cx="9295200" cy="4155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1800"/>
              </a:spcBef>
              <a:spcAft>
                <a:spcPts val="0"/>
              </a:spcAft>
              <a:buClr>
                <a:srgbClr val="3C78D8"/>
              </a:buClr>
              <a:buSzPts val="1500"/>
              <a:buChar char="➔"/>
            </a:pPr>
            <a:r>
              <a:rPr lang="vi-VN" sz="1500" b="1">
                <a:solidFill>
                  <a:srgbClr val="3C78D8"/>
                </a:solidFill>
              </a:rPr>
              <a:t>Nhận dạng chi tiết hơn với những nét liền nhỏ, hiệu quả tương đối tốt</a:t>
            </a:r>
            <a:endParaRPr sz="1500" b="1">
              <a:solidFill>
                <a:srgbClr val="3C78D8"/>
              </a:solidFill>
            </a:endParaRPr>
          </a:p>
        </p:txBody>
      </p:sp>
      <p:sp>
        <p:nvSpPr>
          <p:cNvPr id="523" name="Google Shape;523;p35"/>
          <p:cNvSpPr txBox="1"/>
          <p:nvPr/>
        </p:nvSpPr>
        <p:spPr>
          <a:xfrm>
            <a:off x="8613000" y="1614525"/>
            <a:ext cx="3241200" cy="1623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3C78D8"/>
                </a:solidFill>
              </a:rPr>
              <a:t>Đây là hình ảnh sau khi đã được xử lý ảnh bằng phương pháp so sánh thuật toán Canny-Sobel</a:t>
            </a:r>
            <a:endParaRPr sz="1700" b="1">
              <a:solidFill>
                <a:srgbClr val="3C78D8"/>
              </a:solidFill>
            </a:endParaRPr>
          </a:p>
        </p:txBody>
      </p:sp>
      <p:pic>
        <p:nvPicPr>
          <p:cNvPr id="524" name="Google Shape;524;p35"/>
          <p:cNvPicPr preferRelativeResize="0"/>
          <p:nvPr/>
        </p:nvPicPr>
        <p:blipFill>
          <a:blip r:embed="rId3">
            <a:alphaModFix/>
          </a:blip>
          <a:stretch>
            <a:fillRect/>
          </a:stretch>
        </p:blipFill>
        <p:spPr>
          <a:xfrm>
            <a:off x="173202" y="2039950"/>
            <a:ext cx="8342376" cy="392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6"/>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29</a:t>
            </a:fld>
            <a:endParaRPr/>
          </a:p>
        </p:txBody>
      </p:sp>
      <p:sp>
        <p:nvSpPr>
          <p:cNvPr id="530" name="Google Shape;530;p36"/>
          <p:cNvSpPr txBox="1"/>
          <p:nvPr/>
        </p:nvSpPr>
        <p:spPr>
          <a:xfrm>
            <a:off x="887256" y="261667"/>
            <a:ext cx="6522212"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31" name="Google Shape;531;p36"/>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32" name="Google Shape;532;p36"/>
          <p:cNvSpPr txBox="1"/>
          <p:nvPr/>
        </p:nvSpPr>
        <p:spPr>
          <a:xfrm>
            <a:off x="237300" y="1081000"/>
            <a:ext cx="3000000" cy="446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Kết quả thực nghiệm</a:t>
            </a:r>
            <a:endParaRPr sz="1700" b="1">
              <a:solidFill>
                <a:srgbClr val="0B5394"/>
              </a:solidFill>
            </a:endParaRPr>
          </a:p>
        </p:txBody>
      </p:sp>
      <p:sp>
        <p:nvSpPr>
          <p:cNvPr id="533" name="Google Shape;533;p36"/>
          <p:cNvSpPr txBox="1"/>
          <p:nvPr/>
        </p:nvSpPr>
        <p:spPr>
          <a:xfrm>
            <a:off x="97650" y="1423911"/>
            <a:ext cx="11996700" cy="5198316"/>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400"/>
              </a:spcBef>
              <a:spcAft>
                <a:spcPts val="0"/>
              </a:spcAft>
              <a:buClr>
                <a:srgbClr val="1155CC"/>
              </a:buClr>
              <a:buSzPts val="1400"/>
              <a:buChar char="❖"/>
            </a:pPr>
            <a:r>
              <a:rPr lang="vi-VN" b="1">
                <a:solidFill>
                  <a:srgbClr val="1155CC"/>
                </a:solidFill>
                <a:latin typeface="+mj-lt"/>
              </a:rPr>
              <a:t>Độ chính xác của các thuật toán</a:t>
            </a:r>
            <a:endParaRPr b="1">
              <a:solidFill>
                <a:srgbClr val="1155CC"/>
              </a:solidFill>
              <a:latin typeface="+mj-lt"/>
            </a:endParaRPr>
          </a:p>
          <a:p>
            <a:pPr marL="0" lvl="0" indent="0" algn="just" rtl="0">
              <a:lnSpc>
                <a:spcPct val="115000"/>
              </a:lnSpc>
              <a:spcBef>
                <a:spcPts val="1200"/>
              </a:spcBef>
              <a:spcAft>
                <a:spcPts val="0"/>
              </a:spcAft>
              <a:buNone/>
            </a:pPr>
            <a:r>
              <a:rPr lang="vi-VN" sz="1600"/>
              <a:t>có sự khác biệt rõ rệt khi đánh giá dựa trên các tiêu chí như khả năng phát hiện cạnh rõ ràng, tính toàn vẹn của các đường viền và mức độ nhiễu. Thuật toán Canny Edge Detection cho thấy kết quả vượt trội nhờ vào khả năng giữ lại chi tiết của các cạnh và giảm nhiễu hiệu quả, đặc biệt nhờ vào kỹ thuật làm mờ Gaussian. Trong khi đó, Sobel và Prewitt, mặc dù là những phương pháp đơn giản và dễ triển khai, nhưng lại gặp khó khăn khi xử lý những hình ảnh có mức độ nhiễu cao. Các phương pháp này dễ bị ảnh hưởng bởi nhiễu, dẫn đến việc phát hiện cạnh kém chính xác và không liên tục.</a:t>
            </a:r>
            <a:r>
              <a:rPr lang="vi-VN" b="1">
                <a:solidFill>
                  <a:srgbClr val="1155CC"/>
                </a:solidFill>
                <a:latin typeface="+mj-lt"/>
              </a:rPr>
              <a:t>Thời gian xử lý</a:t>
            </a:r>
          </a:p>
          <a:p>
            <a:pPr marL="0" lvl="0" indent="0" algn="just" rtl="0">
              <a:lnSpc>
                <a:spcPct val="115000"/>
              </a:lnSpc>
              <a:spcBef>
                <a:spcPts val="1400"/>
              </a:spcBef>
              <a:spcAft>
                <a:spcPts val="0"/>
              </a:spcAft>
              <a:buNone/>
            </a:pPr>
            <a:r>
              <a:rPr lang="vi-VN" sz="1200">
                <a:solidFill>
                  <a:schemeClr val="dk1"/>
                </a:solidFill>
                <a:latin typeface="+mj-lt"/>
              </a:rPr>
              <a:t>- </a:t>
            </a:r>
            <a:r>
              <a:rPr lang="vi-VN">
                <a:solidFill>
                  <a:schemeClr val="dk1"/>
                </a:solidFill>
                <a:latin typeface="+mj-lt"/>
              </a:rPr>
              <a:t>Đo lường thời gian xử lý từng thuật toán trên cùng một tập hợp hình ảnh.</a:t>
            </a:r>
            <a:endParaRPr>
              <a:solidFill>
                <a:schemeClr val="dk1"/>
              </a:solidFill>
              <a:latin typeface="+mj-lt"/>
            </a:endParaRPr>
          </a:p>
          <a:p>
            <a:pPr marL="0" lvl="0" indent="0" algn="just" rtl="0">
              <a:lnSpc>
                <a:spcPct val="115000"/>
              </a:lnSpc>
              <a:spcBef>
                <a:spcPts val="1200"/>
              </a:spcBef>
              <a:spcAft>
                <a:spcPts val="0"/>
              </a:spcAft>
              <a:buNone/>
            </a:pPr>
            <a:r>
              <a:rPr lang="vi-VN">
                <a:solidFill>
                  <a:schemeClr val="dk1"/>
                </a:solidFill>
                <a:latin typeface="+mj-lt"/>
              </a:rPr>
              <a:t>- Canny có thời gian xử lý lâu hơn do các bước tính toán phức tạp, đặc biệt là trong non-maxima suppression và hysteresis thresholding.</a:t>
            </a:r>
            <a:endParaRPr>
              <a:solidFill>
                <a:schemeClr val="dk1"/>
              </a:solidFill>
              <a:latin typeface="+mj-lt"/>
            </a:endParaRPr>
          </a:p>
          <a:p>
            <a:pPr marL="0" lvl="0" indent="0" algn="just" rtl="0">
              <a:lnSpc>
                <a:spcPct val="115000"/>
              </a:lnSpc>
              <a:spcBef>
                <a:spcPts val="1200"/>
              </a:spcBef>
              <a:spcAft>
                <a:spcPts val="0"/>
              </a:spcAft>
              <a:buNone/>
            </a:pPr>
            <a:r>
              <a:rPr lang="vi-VN">
                <a:solidFill>
                  <a:schemeClr val="dk1"/>
                </a:solidFill>
                <a:latin typeface="+mj-lt"/>
              </a:rPr>
              <a:t>- Sobel và Prewitt có thời gian xử lý ngắn hơn nhưng đánh đổi bằng việc giảm độ chính xác.</a:t>
            </a:r>
            <a:endParaRPr>
              <a:solidFill>
                <a:schemeClr val="dk1"/>
              </a:solidFill>
              <a:latin typeface="+mj-lt"/>
            </a:endParaRPr>
          </a:p>
          <a:p>
            <a:pPr marL="457200" lvl="0" indent="-317500" algn="just" rtl="0">
              <a:lnSpc>
                <a:spcPct val="115000"/>
              </a:lnSpc>
              <a:spcBef>
                <a:spcPts val="1400"/>
              </a:spcBef>
              <a:spcAft>
                <a:spcPts val="0"/>
              </a:spcAft>
              <a:buClr>
                <a:srgbClr val="1155CC"/>
              </a:buClr>
              <a:buSzPts val="1400"/>
              <a:buChar char="❖"/>
            </a:pPr>
            <a:r>
              <a:rPr lang="vi-VN" b="1">
                <a:solidFill>
                  <a:srgbClr val="1155CC"/>
                </a:solidFill>
                <a:latin typeface="+mj-lt"/>
              </a:rPr>
              <a:t>Ảnh hưởng của nhiễu đến kết quả</a:t>
            </a:r>
            <a:endParaRPr b="1">
              <a:solidFill>
                <a:srgbClr val="1155CC"/>
              </a:solidFill>
              <a:latin typeface="+mj-lt"/>
            </a:endParaRPr>
          </a:p>
          <a:p>
            <a:pPr marL="0" lvl="0" indent="0" algn="just" rtl="0">
              <a:lnSpc>
                <a:spcPct val="115000"/>
              </a:lnSpc>
              <a:spcBef>
                <a:spcPts val="1200"/>
              </a:spcBef>
              <a:spcAft>
                <a:spcPts val="0"/>
              </a:spcAft>
              <a:buNone/>
            </a:pPr>
            <a:r>
              <a:rPr lang="vi-VN">
                <a:solidFill>
                  <a:schemeClr val="dk1"/>
                </a:solidFill>
                <a:latin typeface="+mj-lt"/>
              </a:rPr>
              <a:t>- Phân tích khả năng chịu nhiễu của các thuật toán bằng cách thử nghiệm trên hình ảnh có mức độ nhiễu khác nhau (Gaussian noise, Salt-and-Pepper noise).</a:t>
            </a:r>
            <a:endParaRPr>
              <a:solidFill>
                <a:schemeClr val="dk1"/>
              </a:solidFill>
              <a:latin typeface="+mj-lt"/>
            </a:endParaRPr>
          </a:p>
          <a:p>
            <a:pPr marL="0" lvl="0" indent="0" algn="just" rtl="0">
              <a:lnSpc>
                <a:spcPct val="115000"/>
              </a:lnSpc>
              <a:spcBef>
                <a:spcPts val="1200"/>
              </a:spcBef>
              <a:spcAft>
                <a:spcPts val="0"/>
              </a:spcAft>
              <a:buNone/>
            </a:pPr>
            <a:r>
              <a:rPr lang="vi-VN">
                <a:solidFill>
                  <a:schemeClr val="dk1"/>
                </a:solidFill>
                <a:latin typeface="+mj-lt"/>
              </a:rPr>
              <a:t>- Canny cho kết quả tốt nhất trong việc giảm nhiễu mà không ảnh hưởng lớn đến cạnh phát hiện.</a:t>
            </a:r>
            <a:endParaRPr>
              <a:solidFill>
                <a:schemeClr val="dk1"/>
              </a:solidFill>
              <a:latin typeface="+mj-lt"/>
            </a:endParaRPr>
          </a:p>
          <a:p>
            <a:pPr marL="0" lvl="0" indent="0" algn="just" rtl="0">
              <a:lnSpc>
                <a:spcPct val="115000"/>
              </a:lnSpc>
              <a:spcBef>
                <a:spcPts val="1200"/>
              </a:spcBef>
              <a:spcAft>
                <a:spcPts val="1200"/>
              </a:spcAft>
              <a:buNone/>
            </a:pPr>
            <a:r>
              <a:rPr lang="vi-VN">
                <a:solidFill>
                  <a:schemeClr val="dk1"/>
                </a:solidFill>
                <a:latin typeface="+mj-lt"/>
              </a:rPr>
              <a:t>- Sobel và Prewitt nhạy cảm hơn với nhiễu, dẫn đến cạnh bị đứt gãy hoặc sai lệch vị trí.</a:t>
            </a:r>
            <a:endParaRPr>
              <a:solidFill>
                <a:schemeClr val="dk1"/>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a:t>
            </a:fld>
            <a:endParaRPr/>
          </a:p>
        </p:txBody>
      </p:sp>
      <p:sp>
        <p:nvSpPr>
          <p:cNvPr id="301" name="Google Shape;301;p15"/>
          <p:cNvSpPr txBox="1"/>
          <p:nvPr/>
        </p:nvSpPr>
        <p:spPr>
          <a:xfrm>
            <a:off x="887256" y="223959"/>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02" name="Google Shape;302;p1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03" name="Google Shape;303;p15"/>
          <p:cNvSpPr/>
          <p:nvPr/>
        </p:nvSpPr>
        <p:spPr>
          <a:xfrm>
            <a:off x="37510" y="1385740"/>
            <a:ext cx="2997917" cy="565608"/>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000" b="1">
                <a:solidFill>
                  <a:srgbClr val="0B5394"/>
                </a:solidFill>
                <a:latin typeface="Calibri"/>
                <a:ea typeface="Calibri"/>
                <a:cs typeface="Calibri"/>
                <a:sym typeface="Calibri"/>
              </a:rPr>
              <a:t>Lý do chọn đề tài</a:t>
            </a:r>
            <a:endParaRPr sz="2000" b="1">
              <a:solidFill>
                <a:srgbClr val="0B5394"/>
              </a:solidFill>
              <a:latin typeface="Calibri"/>
              <a:ea typeface="Calibri"/>
              <a:cs typeface="Calibri"/>
              <a:sym typeface="Calibri"/>
            </a:endParaRPr>
          </a:p>
        </p:txBody>
      </p:sp>
      <p:sp>
        <p:nvSpPr>
          <p:cNvPr id="304" name="Google Shape;304;p15"/>
          <p:cNvSpPr/>
          <p:nvPr/>
        </p:nvSpPr>
        <p:spPr>
          <a:xfrm>
            <a:off x="354633" y="2187785"/>
            <a:ext cx="11051799" cy="220510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457200" algn="just" rtl="0">
              <a:spcBef>
                <a:spcPts val="0"/>
              </a:spcBef>
              <a:spcAft>
                <a:spcPts val="0"/>
              </a:spcAft>
              <a:buNone/>
            </a:pPr>
            <a:r>
              <a:rPr lang="vi-VN" sz="1800">
                <a:solidFill>
                  <a:srgbClr val="3379A7"/>
                </a:solidFill>
                <a:latin typeface="Calibri"/>
                <a:ea typeface="Calibri"/>
                <a:cs typeface="Calibri"/>
                <a:sym typeface="Calibri"/>
              </a:rPr>
              <a:t>Phát hiện cạnh (Edge Detection) là một bước quan trọng trong xử lý ảnh, được ứng dụng rộng rãi trong nhiều lĩnh vực như bản đồ, kiến trúc, y học và an ninh. Những thuật toán phát hiện cạnh, chẳng hạn như Sobel, Prewitt, và Canny, đã chứng minh hiệu quả trong việc trích xuất biên của các đối tượng trong hình ảnh. Tuy nhiên, việc lựa chọn phương pháp phù hợp với bài toán cụ thể, đặc biệt trong môi trường có nhiễu hoặc yêu cầu độ chính xác cao, vẫn là một thách thức lớn.</a:t>
            </a:r>
            <a:endParaRPr sz="1800">
              <a:solidFill>
                <a:srgbClr val="3379A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B7DBE31-5F9B-AEE1-FA51-8D21719C783D}"/>
            </a:ext>
          </a:extLst>
        </p:cNvPr>
        <p:cNvGrpSpPr/>
        <p:nvPr/>
      </p:nvGrpSpPr>
      <p:grpSpPr>
        <a:xfrm>
          <a:off x="0" y="0"/>
          <a:ext cx="0" cy="0"/>
          <a:chOff x="0" y="0"/>
          <a:chExt cx="0" cy="0"/>
        </a:xfrm>
      </p:grpSpPr>
      <p:sp>
        <p:nvSpPr>
          <p:cNvPr id="529" name="Google Shape;529;p36">
            <a:extLst>
              <a:ext uri="{FF2B5EF4-FFF2-40B4-BE49-F238E27FC236}">
                <a16:creationId xmlns:a16="http://schemas.microsoft.com/office/drawing/2014/main" id="{9BD62D80-0BFD-4A70-9C6C-26BF05684DF3}"/>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30</a:t>
            </a:fld>
            <a:endParaRPr/>
          </a:p>
        </p:txBody>
      </p:sp>
      <p:sp>
        <p:nvSpPr>
          <p:cNvPr id="530" name="Google Shape;530;p36">
            <a:extLst>
              <a:ext uri="{FF2B5EF4-FFF2-40B4-BE49-F238E27FC236}">
                <a16:creationId xmlns:a16="http://schemas.microsoft.com/office/drawing/2014/main" id="{E1FEFB39-6FB1-EEB4-2B4F-A7D19F80D4FC}"/>
              </a:ext>
            </a:extLst>
          </p:cNvPr>
          <p:cNvSpPr txBox="1"/>
          <p:nvPr/>
        </p:nvSpPr>
        <p:spPr>
          <a:xfrm>
            <a:off x="887256" y="261667"/>
            <a:ext cx="6522212"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31" name="Google Shape;531;p36">
            <a:extLst>
              <a:ext uri="{FF2B5EF4-FFF2-40B4-BE49-F238E27FC236}">
                <a16:creationId xmlns:a16="http://schemas.microsoft.com/office/drawing/2014/main" id="{DE1C5891-331F-F70C-8942-001279E88DEE}"/>
              </a:ext>
            </a:extLst>
          </p:cNvPr>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32" name="Google Shape;532;p36">
            <a:extLst>
              <a:ext uri="{FF2B5EF4-FFF2-40B4-BE49-F238E27FC236}">
                <a16:creationId xmlns:a16="http://schemas.microsoft.com/office/drawing/2014/main" id="{F2B6D105-B3DB-9F5E-EB4D-8246D3EED204}"/>
              </a:ext>
            </a:extLst>
          </p:cNvPr>
          <p:cNvSpPr txBox="1"/>
          <p:nvPr/>
        </p:nvSpPr>
        <p:spPr>
          <a:xfrm>
            <a:off x="331568" y="1036173"/>
            <a:ext cx="3000000" cy="85917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Kết quả thực nghiệm</a:t>
            </a:r>
            <a:endParaRPr sz="1700" b="1">
              <a:solidFill>
                <a:srgbClr val="0B5394"/>
              </a:solidFill>
            </a:endParaRPr>
          </a:p>
        </p:txBody>
      </p:sp>
      <p:sp>
        <p:nvSpPr>
          <p:cNvPr id="2" name="Google Shape;418;p26">
            <a:extLst>
              <a:ext uri="{FF2B5EF4-FFF2-40B4-BE49-F238E27FC236}">
                <a16:creationId xmlns:a16="http://schemas.microsoft.com/office/drawing/2014/main" id="{BAA67F82-1FA2-BC4C-E0FF-495B96713CCB}"/>
              </a:ext>
            </a:extLst>
          </p:cNvPr>
          <p:cNvSpPr/>
          <p:nvPr/>
        </p:nvSpPr>
        <p:spPr>
          <a:xfrm>
            <a:off x="420966" y="1748647"/>
            <a:ext cx="11350067" cy="407318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0" rIns="91425" bIns="0" anchor="t" anchorCtr="0">
            <a:noAutofit/>
          </a:bodyPr>
          <a:lstStyle/>
          <a:p>
            <a:pPr algn="just">
              <a:lnSpc>
                <a:spcPct val="150000"/>
              </a:lnSpc>
            </a:pPr>
            <a:r>
              <a:rPr lang="vi-VN" sz="2000" b="1">
                <a:solidFill>
                  <a:srgbClr val="1155CC"/>
                </a:solidFill>
                <a:latin typeface="+mj-lt"/>
              </a:rPr>
              <a:t>Độ chính xác của các thuật toán:</a:t>
            </a:r>
            <a:endParaRPr lang="vi-VN" sz="2000">
              <a:latin typeface="+mj-lt"/>
            </a:endParaRPr>
          </a:p>
          <a:p>
            <a:pPr algn="just">
              <a:lnSpc>
                <a:spcPct val="150000"/>
              </a:lnSpc>
            </a:pPr>
            <a:r>
              <a:rPr lang="vi-VN" sz="2000">
                <a:latin typeface="+mj-lt"/>
              </a:rPr>
              <a:t>Độ chính xác của các thuật toán Sobel, Prewitt và Canny có sự khác biệt rõ rệt khi đánh giá dựa trên các tiêu chí như khả năng phát hiện cạnh rõ ràng, tính toàn vẹn của các đường viền và mức độ nhiễu. Thuật toán Canny Edge Detection cho thấy kết quả vượt trội nhờ vào khả năng giữ lại chi tiết của các cạnh và giảm nhiễu hiệu quả, đặc biệt nhờ vào kỹ thuật làm mờ Gaussian. Trong khi đó, Sobel và Prewitt, mặc dù là những phương pháp đơn giản và dễ triển khai, nhưng lại gặp khó khăn khi xử lý những hình ảnh có mức độ nhiễu cao. Các phương pháp này dễ bị ảnh hưởng bởi nhiễu, dẫn đến việc phát hiện cạnh kém chính xác và không liên tục.</a:t>
            </a:r>
          </a:p>
          <a:p>
            <a:pPr algn="just"/>
            <a:endParaRPr lang="vi-VN" sz="2000" b="1">
              <a:solidFill>
                <a:srgbClr val="1155CC"/>
              </a:solidFill>
              <a:latin typeface="+mj-lt"/>
            </a:endParaRPr>
          </a:p>
          <a:p>
            <a:pPr marL="0" lvl="0" indent="0" algn="just" rtl="0">
              <a:spcBef>
                <a:spcPts val="0"/>
              </a:spcBef>
              <a:spcAft>
                <a:spcPts val="0"/>
              </a:spcAft>
              <a:buNone/>
            </a:pPr>
            <a:endParaRPr lang="vi-VN" sz="2000">
              <a:latin typeface="+mj-lt"/>
            </a:endParaRPr>
          </a:p>
        </p:txBody>
      </p:sp>
    </p:spTree>
    <p:extLst>
      <p:ext uri="{BB962C8B-B14F-4D97-AF65-F5344CB8AC3E}">
        <p14:creationId xmlns:p14="http://schemas.microsoft.com/office/powerpoint/2010/main" val="167593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A5C56EAD-4E82-1B29-6442-4BB7E64605B5}"/>
            </a:ext>
          </a:extLst>
        </p:cNvPr>
        <p:cNvGrpSpPr/>
        <p:nvPr/>
      </p:nvGrpSpPr>
      <p:grpSpPr>
        <a:xfrm>
          <a:off x="0" y="0"/>
          <a:ext cx="0" cy="0"/>
          <a:chOff x="0" y="0"/>
          <a:chExt cx="0" cy="0"/>
        </a:xfrm>
      </p:grpSpPr>
      <p:sp>
        <p:nvSpPr>
          <p:cNvPr id="529" name="Google Shape;529;p36">
            <a:extLst>
              <a:ext uri="{FF2B5EF4-FFF2-40B4-BE49-F238E27FC236}">
                <a16:creationId xmlns:a16="http://schemas.microsoft.com/office/drawing/2014/main" id="{8973B0C8-C09D-A270-4EA2-04C2B128EF63}"/>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31</a:t>
            </a:fld>
            <a:endParaRPr/>
          </a:p>
        </p:txBody>
      </p:sp>
      <p:sp>
        <p:nvSpPr>
          <p:cNvPr id="530" name="Google Shape;530;p36">
            <a:extLst>
              <a:ext uri="{FF2B5EF4-FFF2-40B4-BE49-F238E27FC236}">
                <a16:creationId xmlns:a16="http://schemas.microsoft.com/office/drawing/2014/main" id="{04EB3E72-2123-8258-B602-082C991A2F9E}"/>
              </a:ext>
            </a:extLst>
          </p:cNvPr>
          <p:cNvSpPr txBox="1"/>
          <p:nvPr/>
        </p:nvSpPr>
        <p:spPr>
          <a:xfrm>
            <a:off x="887256" y="261667"/>
            <a:ext cx="6522212"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31" name="Google Shape;531;p36">
            <a:extLst>
              <a:ext uri="{FF2B5EF4-FFF2-40B4-BE49-F238E27FC236}">
                <a16:creationId xmlns:a16="http://schemas.microsoft.com/office/drawing/2014/main" id="{BA193588-CCCF-CBBA-8A96-1CBC77429A03}"/>
              </a:ext>
            </a:extLst>
          </p:cNvPr>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32" name="Google Shape;532;p36">
            <a:extLst>
              <a:ext uri="{FF2B5EF4-FFF2-40B4-BE49-F238E27FC236}">
                <a16:creationId xmlns:a16="http://schemas.microsoft.com/office/drawing/2014/main" id="{5E532C0C-EE25-AA03-336D-D4FDB4DDC37A}"/>
              </a:ext>
            </a:extLst>
          </p:cNvPr>
          <p:cNvSpPr txBox="1"/>
          <p:nvPr/>
        </p:nvSpPr>
        <p:spPr>
          <a:xfrm>
            <a:off x="331568" y="1036173"/>
            <a:ext cx="3000000" cy="85917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Kết quả thực nghiệm</a:t>
            </a:r>
            <a:endParaRPr sz="1700" b="1">
              <a:solidFill>
                <a:srgbClr val="0B5394"/>
              </a:solidFill>
            </a:endParaRPr>
          </a:p>
        </p:txBody>
      </p:sp>
      <p:sp>
        <p:nvSpPr>
          <p:cNvPr id="2" name="Google Shape;418;p26">
            <a:extLst>
              <a:ext uri="{FF2B5EF4-FFF2-40B4-BE49-F238E27FC236}">
                <a16:creationId xmlns:a16="http://schemas.microsoft.com/office/drawing/2014/main" id="{6EFC76E4-BF4A-8B87-4758-A8BACB05461D}"/>
              </a:ext>
            </a:extLst>
          </p:cNvPr>
          <p:cNvSpPr/>
          <p:nvPr/>
        </p:nvSpPr>
        <p:spPr>
          <a:xfrm>
            <a:off x="433633" y="1895352"/>
            <a:ext cx="11350067" cy="3713973"/>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just" rtl="0">
              <a:lnSpc>
                <a:spcPct val="150000"/>
              </a:lnSpc>
              <a:spcBef>
                <a:spcPts val="1200"/>
              </a:spcBef>
              <a:spcAft>
                <a:spcPts val="0"/>
              </a:spcAft>
              <a:buNone/>
            </a:pPr>
            <a:r>
              <a:rPr lang="vi-VN" sz="2000" b="1">
                <a:solidFill>
                  <a:srgbClr val="1155CC"/>
                </a:solidFill>
                <a:latin typeface="+mj-lt"/>
              </a:rPr>
              <a:t>Thời gian xử lý:</a:t>
            </a:r>
            <a:endParaRPr lang="vi-VN" sz="2000">
              <a:latin typeface="+mj-lt"/>
            </a:endParaRPr>
          </a:p>
          <a:p>
            <a:pPr algn="just">
              <a:lnSpc>
                <a:spcPct val="150000"/>
              </a:lnSpc>
            </a:pPr>
            <a:r>
              <a:rPr lang="vi-VN" sz="2000">
                <a:latin typeface="+mj-lt"/>
              </a:rPr>
              <a:t>Về thời gian xử lý, các thuật toán cũng có sự khác biệt. Canny có thời gian xử lý lâu hơn do phải thực hiện các bước tính toán phức tạp, đặc biệt trong quá trình non-maxima suppression và hysteresis thresholding. Trong khi đó, Sobel và Prewitt có thời gian xử lý nhanh hơn nhưng đánh đổi bằng việc giảm độ chính xác trong việc phát hiện các cạnh. Các thuật toán đơn giản này xử lý nhanh nhưng kết quả phát hiện không sắc nét và có thể gặp lỗi trong các vùng có sự thay đổi đột ngột về độ sáng</a:t>
            </a:r>
            <a:endParaRPr lang="vi-VN" sz="2000" b="1">
              <a:solidFill>
                <a:srgbClr val="1155CC"/>
              </a:solidFill>
              <a:latin typeface="+mj-lt"/>
            </a:endParaRPr>
          </a:p>
          <a:p>
            <a:pPr marL="0" lvl="0" indent="0" algn="just" rtl="0">
              <a:spcBef>
                <a:spcPts val="0"/>
              </a:spcBef>
              <a:spcAft>
                <a:spcPts val="0"/>
              </a:spcAft>
              <a:buNone/>
            </a:pPr>
            <a:endParaRPr sz="2000">
              <a:latin typeface="+mj-lt"/>
            </a:endParaRPr>
          </a:p>
        </p:txBody>
      </p:sp>
    </p:spTree>
    <p:extLst>
      <p:ext uri="{BB962C8B-B14F-4D97-AF65-F5344CB8AC3E}">
        <p14:creationId xmlns:p14="http://schemas.microsoft.com/office/powerpoint/2010/main" val="3897766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649D22DA-8D5B-8291-80D0-F38EC9364B65}"/>
            </a:ext>
          </a:extLst>
        </p:cNvPr>
        <p:cNvGrpSpPr/>
        <p:nvPr/>
      </p:nvGrpSpPr>
      <p:grpSpPr>
        <a:xfrm>
          <a:off x="0" y="0"/>
          <a:ext cx="0" cy="0"/>
          <a:chOff x="0" y="0"/>
          <a:chExt cx="0" cy="0"/>
        </a:xfrm>
      </p:grpSpPr>
      <p:sp>
        <p:nvSpPr>
          <p:cNvPr id="529" name="Google Shape;529;p36">
            <a:extLst>
              <a:ext uri="{FF2B5EF4-FFF2-40B4-BE49-F238E27FC236}">
                <a16:creationId xmlns:a16="http://schemas.microsoft.com/office/drawing/2014/main" id="{54F6EF08-ADD8-DFA4-C8B7-6D5B86A4A422}"/>
              </a:ext>
            </a:extLst>
          </p:cNvPr>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32</a:t>
            </a:fld>
            <a:endParaRPr/>
          </a:p>
        </p:txBody>
      </p:sp>
      <p:sp>
        <p:nvSpPr>
          <p:cNvPr id="530" name="Google Shape;530;p36">
            <a:extLst>
              <a:ext uri="{FF2B5EF4-FFF2-40B4-BE49-F238E27FC236}">
                <a16:creationId xmlns:a16="http://schemas.microsoft.com/office/drawing/2014/main" id="{48B5A305-9A34-D170-4037-3E7A63D1AA37}"/>
              </a:ext>
            </a:extLst>
          </p:cNvPr>
          <p:cNvSpPr txBox="1"/>
          <p:nvPr/>
        </p:nvSpPr>
        <p:spPr>
          <a:xfrm>
            <a:off x="887256" y="261667"/>
            <a:ext cx="6522212"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Giao diện GUI và  kết quả </a:t>
            </a:r>
            <a:endParaRPr sz="3200" b="1">
              <a:solidFill>
                <a:schemeClr val="lt1"/>
              </a:solidFill>
              <a:latin typeface="Calibri"/>
              <a:ea typeface="Calibri"/>
              <a:cs typeface="Calibri"/>
              <a:sym typeface="Calibri"/>
            </a:endParaRPr>
          </a:p>
        </p:txBody>
      </p:sp>
      <p:sp>
        <p:nvSpPr>
          <p:cNvPr id="531" name="Google Shape;531;p36">
            <a:extLst>
              <a:ext uri="{FF2B5EF4-FFF2-40B4-BE49-F238E27FC236}">
                <a16:creationId xmlns:a16="http://schemas.microsoft.com/office/drawing/2014/main" id="{BAF8413B-4E8D-8CA1-43EB-42C194E2CBAB}"/>
              </a:ext>
            </a:extLst>
          </p:cNvPr>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05</a:t>
            </a:r>
            <a:endParaRPr sz="2400" b="1">
              <a:solidFill>
                <a:schemeClr val="lt1"/>
              </a:solidFill>
              <a:latin typeface="Calibri"/>
              <a:ea typeface="Calibri"/>
              <a:cs typeface="Calibri"/>
              <a:sym typeface="Calibri"/>
            </a:endParaRPr>
          </a:p>
        </p:txBody>
      </p:sp>
      <p:sp>
        <p:nvSpPr>
          <p:cNvPr id="532" name="Google Shape;532;p36">
            <a:extLst>
              <a:ext uri="{FF2B5EF4-FFF2-40B4-BE49-F238E27FC236}">
                <a16:creationId xmlns:a16="http://schemas.microsoft.com/office/drawing/2014/main" id="{374C54ED-DD4B-2979-0DAC-B3F576B5E515}"/>
              </a:ext>
            </a:extLst>
          </p:cNvPr>
          <p:cNvSpPr txBox="1"/>
          <p:nvPr/>
        </p:nvSpPr>
        <p:spPr>
          <a:xfrm>
            <a:off x="331568" y="1036173"/>
            <a:ext cx="3000000" cy="85917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400"/>
              </a:spcAft>
              <a:buNone/>
            </a:pPr>
            <a:r>
              <a:rPr lang="vi-VN" sz="1700" b="1">
                <a:solidFill>
                  <a:srgbClr val="0B5394"/>
                </a:solidFill>
              </a:rPr>
              <a:t>Kết quả thực nghiệm</a:t>
            </a:r>
            <a:endParaRPr sz="1700" b="1">
              <a:solidFill>
                <a:srgbClr val="0B5394"/>
              </a:solidFill>
            </a:endParaRPr>
          </a:p>
        </p:txBody>
      </p:sp>
      <p:sp>
        <p:nvSpPr>
          <p:cNvPr id="2" name="Google Shape;418;p26">
            <a:extLst>
              <a:ext uri="{FF2B5EF4-FFF2-40B4-BE49-F238E27FC236}">
                <a16:creationId xmlns:a16="http://schemas.microsoft.com/office/drawing/2014/main" id="{F0D92A87-EE55-DE7B-0632-58B6A83ED6A2}"/>
              </a:ext>
            </a:extLst>
          </p:cNvPr>
          <p:cNvSpPr/>
          <p:nvPr/>
        </p:nvSpPr>
        <p:spPr>
          <a:xfrm>
            <a:off x="433633" y="1895352"/>
            <a:ext cx="11350067" cy="3713973"/>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139700" lvl="0" algn="just" rtl="0">
              <a:lnSpc>
                <a:spcPct val="115000"/>
              </a:lnSpc>
              <a:spcBef>
                <a:spcPts val="1400"/>
              </a:spcBef>
              <a:spcAft>
                <a:spcPts val="0"/>
              </a:spcAft>
              <a:buClr>
                <a:srgbClr val="1155CC"/>
              </a:buClr>
              <a:buSzPts val="1400"/>
            </a:pPr>
            <a:r>
              <a:rPr lang="vi-VN" sz="2000" b="1">
                <a:solidFill>
                  <a:srgbClr val="1155CC"/>
                </a:solidFill>
                <a:latin typeface="+mj-lt"/>
              </a:rPr>
              <a:t>Ảnh hưởng của nhiễu đến kết quả: </a:t>
            </a:r>
          </a:p>
          <a:p>
            <a:pPr algn="just">
              <a:lnSpc>
                <a:spcPct val="150000"/>
              </a:lnSpc>
            </a:pPr>
            <a:r>
              <a:rPr lang="vi-VN" sz="2000">
                <a:latin typeface="+mj-lt"/>
              </a:rPr>
              <a:t>Khi phân tích ảnh hưởng của nhiễu đến kết quả phát hiện cạnh, các thuật toán cũng có sự phản ứng khác nhau. Khi thử nghiệm trên các hình ảnh có mức độ nhiễu khác nhau như Gaussian noise hay Salt-and-Pepper noise, Canny cho thấy khả năng vượt trội trong việc giảm nhiễu mà không làm ảnh hưởng lớn đến các cạnh phát hiện, giúp giữ lại các chi tiết quan trọng trong hình ảnh. Ngược lại, Sobel và Prewitt nhạy cảm hơn với nhiễu, dẫn đến các cạnh bị đứt gãy hoặc sai lệch vị trí, ảnh hưởng đến độ chính xác của kết quả phát hiện.</a:t>
            </a:r>
            <a:endParaRPr sz="2000">
              <a:latin typeface="+mj-lt"/>
            </a:endParaRPr>
          </a:p>
        </p:txBody>
      </p:sp>
    </p:spTree>
    <p:extLst>
      <p:ext uri="{BB962C8B-B14F-4D97-AF65-F5344CB8AC3E}">
        <p14:creationId xmlns:p14="http://schemas.microsoft.com/office/powerpoint/2010/main" val="1256345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7"/>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33</a:t>
            </a:fld>
            <a:endParaRPr/>
          </a:p>
        </p:txBody>
      </p:sp>
      <p:sp>
        <p:nvSpPr>
          <p:cNvPr id="539" name="Google Shape;539;p37"/>
          <p:cNvSpPr txBox="1"/>
          <p:nvPr/>
        </p:nvSpPr>
        <p:spPr>
          <a:xfrm>
            <a:off x="887256" y="261667"/>
            <a:ext cx="5890616"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Kết luận</a:t>
            </a:r>
            <a:endParaRPr sz="3200" b="1">
              <a:solidFill>
                <a:schemeClr val="lt1"/>
              </a:solidFill>
              <a:latin typeface="Calibri"/>
              <a:ea typeface="Calibri"/>
              <a:cs typeface="Calibri"/>
              <a:sym typeface="Calibri"/>
            </a:endParaRPr>
          </a:p>
        </p:txBody>
      </p:sp>
      <p:sp>
        <p:nvSpPr>
          <p:cNvPr id="540" name="Google Shape;540;p37"/>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06</a:t>
            </a:r>
            <a:endParaRPr sz="2400" b="1">
              <a:solidFill>
                <a:schemeClr val="lt1"/>
              </a:solidFill>
              <a:latin typeface="Calibri"/>
              <a:ea typeface="Calibri"/>
              <a:cs typeface="Calibri"/>
              <a:sym typeface="Calibri"/>
            </a:endParaRPr>
          </a:p>
        </p:txBody>
      </p:sp>
      <p:sp>
        <p:nvSpPr>
          <p:cNvPr id="2" name="Google Shape;418;p26">
            <a:extLst>
              <a:ext uri="{FF2B5EF4-FFF2-40B4-BE49-F238E27FC236}">
                <a16:creationId xmlns:a16="http://schemas.microsoft.com/office/drawing/2014/main" id="{DDB23762-8090-C3D3-6105-3F96EB7F0A6A}"/>
              </a:ext>
            </a:extLst>
          </p:cNvPr>
          <p:cNvSpPr/>
          <p:nvPr/>
        </p:nvSpPr>
        <p:spPr>
          <a:xfrm>
            <a:off x="433633" y="1404594"/>
            <a:ext cx="11350067" cy="4930218"/>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nSpc>
                <a:spcPct val="150000"/>
              </a:lnSpc>
            </a:pPr>
            <a:r>
              <a:rPr lang="vi-VN" sz="2000" b="1">
                <a:solidFill>
                  <a:srgbClr val="0070C0"/>
                </a:solidFill>
                <a:latin typeface="+mj-lt"/>
              </a:rPr>
              <a:t>Tóm tắt kết quả nghiên cứu</a:t>
            </a:r>
            <a:endParaRPr lang="vi-VN" sz="2000">
              <a:solidFill>
                <a:srgbClr val="0070C0"/>
              </a:solidFill>
              <a:latin typeface="+mj-lt"/>
            </a:endParaRPr>
          </a:p>
          <a:p>
            <a:pPr>
              <a:lnSpc>
                <a:spcPct val="150000"/>
              </a:lnSpc>
            </a:pPr>
            <a:r>
              <a:rPr lang="vi-VN" sz="2000">
                <a:latin typeface="+mj-lt"/>
              </a:rPr>
              <a:t>Nghiên cứu đã phát triển giao diện người dùng sử dụng Tkinter, cho phép xử lý ảnh qua các thuật toán phát hiện cạnh như Sobel, Prewitt và Canny. Các thuật toán được đánh giá theo độ chính xác, thời gian xử lý và khả năng chịu nhiễu. Kết quả cho thấy phương pháp Canny có hiệu quả vượt trội trong việc duy trì đường viền cạnh và giảm nhiễu, đồng thời giao diện dễ sử dụng và phù hợp với ứng dụng thực tế.</a:t>
            </a:r>
          </a:p>
          <a:p>
            <a:pPr>
              <a:lnSpc>
                <a:spcPct val="150000"/>
              </a:lnSpc>
            </a:pPr>
            <a:r>
              <a:rPr lang="vi-VN" sz="2000" b="1">
                <a:solidFill>
                  <a:srgbClr val="0070C0"/>
                </a:solidFill>
                <a:latin typeface="+mj-lt"/>
              </a:rPr>
              <a:t>Những hạn chế và khó khăn trong quá trình thực hiện</a:t>
            </a:r>
            <a:endParaRPr lang="vi-VN" sz="2000">
              <a:solidFill>
                <a:srgbClr val="0070C0"/>
              </a:solidFill>
              <a:latin typeface="+mj-lt"/>
            </a:endParaRPr>
          </a:p>
          <a:p>
            <a:pPr>
              <a:lnSpc>
                <a:spcPct val="150000"/>
              </a:lnSpc>
            </a:pPr>
            <a:r>
              <a:rPr lang="vi-VN" sz="2000">
                <a:latin typeface="+mj-lt"/>
              </a:rPr>
              <a:t>Hạn chế trong bộ dữ liệu thử nghiệm, chưa bao quát các trường hợp phức tạp như ảnh độ phân giải cao. Thời gian xử lý của Canny vẫn chậm trên ảnh lớn và việc tích hợp giao diện với thuật toán đôi khi gặp lỗi, nhất là với ảnh đầu vào không chuẩn. Các thuật toán vẫn gặp khó khăn trong việc xử lý ảnh có nhiễu cao hoặc nhiễu phi tuyến tính.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5"/>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34</a:t>
            </a:fld>
            <a:endParaRPr/>
          </a:p>
        </p:txBody>
      </p:sp>
      <p:sp>
        <p:nvSpPr>
          <p:cNvPr id="1290" name="Google Shape;1290;p45"/>
          <p:cNvSpPr txBox="1"/>
          <p:nvPr/>
        </p:nvSpPr>
        <p:spPr>
          <a:xfrm>
            <a:off x="3132055" y="2736130"/>
            <a:ext cx="5927889" cy="13857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Clr>
                <a:srgbClr val="00FFFF"/>
              </a:buClr>
              <a:buSzPts val="8000"/>
              <a:buFont typeface="Arial"/>
              <a:buNone/>
            </a:pPr>
            <a:r>
              <a:rPr lang="vi-VN" sz="8000" b="1">
                <a:solidFill>
                  <a:srgbClr val="00FFFF"/>
                </a:solidFill>
                <a:latin typeface="Dancing Script SemiBold"/>
                <a:ea typeface="Dancing Script SemiBold"/>
                <a:cs typeface="Dancing Script SemiBold"/>
                <a:sym typeface="Dancing Script SemiBold"/>
              </a:rPr>
              <a:t>THANK YOU.</a:t>
            </a:r>
            <a:endParaRPr sz="8000" b="1">
              <a:solidFill>
                <a:srgbClr val="00FFFF"/>
              </a:solidFill>
              <a:latin typeface="Dancing Script SemiBold"/>
              <a:ea typeface="Dancing Script SemiBold"/>
              <a:cs typeface="Dancing Script SemiBold"/>
              <a:sym typeface="Dancing Scrip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6"/>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4</a:t>
            </a:fld>
            <a:endParaRPr/>
          </a:p>
        </p:txBody>
      </p:sp>
      <p:sp>
        <p:nvSpPr>
          <p:cNvPr id="310" name="Google Shape;310;p16"/>
          <p:cNvSpPr txBox="1"/>
          <p:nvPr/>
        </p:nvSpPr>
        <p:spPr>
          <a:xfrm>
            <a:off x="887256" y="223959"/>
            <a:ext cx="56088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11" name="Google Shape;311;p16"/>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12" name="Google Shape;312;p16"/>
          <p:cNvSpPr/>
          <p:nvPr/>
        </p:nvSpPr>
        <p:spPr>
          <a:xfrm>
            <a:off x="37499" y="1385750"/>
            <a:ext cx="31515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000" b="1">
                <a:solidFill>
                  <a:srgbClr val="0B5394"/>
                </a:solidFill>
                <a:latin typeface="Calibri"/>
                <a:ea typeface="Calibri"/>
                <a:cs typeface="Calibri"/>
                <a:sym typeface="Calibri"/>
              </a:rPr>
              <a:t>Ứng dụng vào các lĩnh vực</a:t>
            </a:r>
            <a:endParaRPr sz="2000" b="1">
              <a:solidFill>
                <a:srgbClr val="0B5394"/>
              </a:solidFill>
              <a:latin typeface="Calibri"/>
              <a:ea typeface="Calibri"/>
              <a:cs typeface="Calibri"/>
              <a:sym typeface="Calibri"/>
            </a:endParaRPr>
          </a:p>
        </p:txBody>
      </p:sp>
      <p:pic>
        <p:nvPicPr>
          <p:cNvPr id="313" name="Google Shape;313;p16"/>
          <p:cNvPicPr preferRelativeResize="0"/>
          <p:nvPr/>
        </p:nvPicPr>
        <p:blipFill rotWithShape="1">
          <a:blip r:embed="rId3">
            <a:alphaModFix/>
          </a:blip>
          <a:srcRect r="58286"/>
          <a:stretch/>
        </p:blipFill>
        <p:spPr>
          <a:xfrm>
            <a:off x="887250" y="2092687"/>
            <a:ext cx="2419474" cy="2784075"/>
          </a:xfrm>
          <a:prstGeom prst="rect">
            <a:avLst/>
          </a:prstGeom>
          <a:noFill/>
          <a:ln>
            <a:noFill/>
          </a:ln>
        </p:spPr>
      </p:pic>
      <p:sp>
        <p:nvSpPr>
          <p:cNvPr id="314" name="Google Shape;314;p16"/>
          <p:cNvSpPr txBox="1"/>
          <p:nvPr/>
        </p:nvSpPr>
        <p:spPr>
          <a:xfrm>
            <a:off x="638750" y="5018175"/>
            <a:ext cx="31515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vi-VN" sz="1500" b="1">
                <a:solidFill>
                  <a:srgbClr val="0070C0"/>
                </a:solidFill>
                <a:latin typeface="Times New Roman"/>
                <a:ea typeface="Times New Roman"/>
                <a:cs typeface="Times New Roman"/>
                <a:sym typeface="Times New Roman"/>
              </a:rPr>
              <a:t>Hệ thống bản đồ số hóa</a:t>
            </a:r>
            <a:endParaRPr sz="1500" b="1">
              <a:solidFill>
                <a:srgbClr val="0070C0"/>
              </a:solidFill>
              <a:latin typeface="Times New Roman"/>
              <a:ea typeface="Times New Roman"/>
              <a:cs typeface="Times New Roman"/>
              <a:sym typeface="Times New Roman"/>
            </a:endParaRPr>
          </a:p>
        </p:txBody>
      </p:sp>
      <p:pic>
        <p:nvPicPr>
          <p:cNvPr id="315" name="Google Shape;315;p16"/>
          <p:cNvPicPr preferRelativeResize="0"/>
          <p:nvPr/>
        </p:nvPicPr>
        <p:blipFill rotWithShape="1">
          <a:blip r:embed="rId4">
            <a:alphaModFix/>
          </a:blip>
          <a:srcRect l="23716" r="34827" b="11590"/>
          <a:stretch/>
        </p:blipFill>
        <p:spPr>
          <a:xfrm>
            <a:off x="4804125" y="2036950"/>
            <a:ext cx="2392968" cy="2784075"/>
          </a:xfrm>
          <a:prstGeom prst="rect">
            <a:avLst/>
          </a:prstGeom>
          <a:noFill/>
          <a:ln>
            <a:noFill/>
          </a:ln>
        </p:spPr>
      </p:pic>
      <p:pic>
        <p:nvPicPr>
          <p:cNvPr id="316" name="Google Shape;316;p16"/>
          <p:cNvPicPr preferRelativeResize="0"/>
          <p:nvPr/>
        </p:nvPicPr>
        <p:blipFill rotWithShape="1">
          <a:blip r:embed="rId5">
            <a:alphaModFix/>
          </a:blip>
          <a:srcRect r="19354"/>
          <a:stretch/>
        </p:blipFill>
        <p:spPr>
          <a:xfrm>
            <a:off x="8303650" y="1951250"/>
            <a:ext cx="3075633" cy="2784075"/>
          </a:xfrm>
          <a:prstGeom prst="rect">
            <a:avLst/>
          </a:prstGeom>
          <a:noFill/>
          <a:ln>
            <a:noFill/>
          </a:ln>
        </p:spPr>
      </p:pic>
      <p:sp>
        <p:nvSpPr>
          <p:cNvPr id="317" name="Google Shape;317;p16"/>
          <p:cNvSpPr txBox="1"/>
          <p:nvPr/>
        </p:nvSpPr>
        <p:spPr>
          <a:xfrm>
            <a:off x="8502732" y="5018175"/>
            <a:ext cx="31515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vi-VN" sz="1500" b="1">
                <a:solidFill>
                  <a:srgbClr val="0070C0"/>
                </a:solidFill>
                <a:latin typeface="Times New Roman"/>
                <a:ea typeface="Times New Roman"/>
                <a:cs typeface="Times New Roman"/>
                <a:sym typeface="Times New Roman"/>
              </a:rPr>
              <a:t>Robot tự hành</a:t>
            </a:r>
            <a:endParaRPr sz="1800">
              <a:solidFill>
                <a:srgbClr val="0070C0"/>
              </a:solidFill>
              <a:latin typeface="Times New Roman"/>
              <a:ea typeface="Times New Roman"/>
              <a:cs typeface="Times New Roman"/>
              <a:sym typeface="Times New Roman"/>
            </a:endParaRPr>
          </a:p>
        </p:txBody>
      </p:sp>
      <p:sp>
        <p:nvSpPr>
          <p:cNvPr id="318" name="Google Shape;318;p16"/>
          <p:cNvSpPr txBox="1"/>
          <p:nvPr/>
        </p:nvSpPr>
        <p:spPr>
          <a:xfrm>
            <a:off x="4424863" y="5018175"/>
            <a:ext cx="31515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vi-VN" sz="1500" b="1">
                <a:solidFill>
                  <a:srgbClr val="0070C0"/>
                </a:solidFill>
                <a:latin typeface="Times New Roman"/>
                <a:ea typeface="Times New Roman"/>
                <a:cs typeface="Times New Roman"/>
                <a:sym typeface="Times New Roman"/>
              </a:rPr>
              <a:t>Thiết kế và mô phỏng kiến trúc</a:t>
            </a:r>
            <a:endParaRPr sz="1800">
              <a:solidFill>
                <a:srgbClr val="0070C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7"/>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5</a:t>
            </a:fld>
            <a:endParaRPr/>
          </a:p>
        </p:txBody>
      </p:sp>
      <p:sp>
        <p:nvSpPr>
          <p:cNvPr id="324" name="Google Shape;324;p17"/>
          <p:cNvSpPr txBox="1"/>
          <p:nvPr/>
        </p:nvSpPr>
        <p:spPr>
          <a:xfrm>
            <a:off x="887256" y="223959"/>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25" name="Google Shape;325;p17"/>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26" name="Google Shape;326;p17"/>
          <p:cNvSpPr/>
          <p:nvPr/>
        </p:nvSpPr>
        <p:spPr>
          <a:xfrm>
            <a:off x="777865" y="1315065"/>
            <a:ext cx="29979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000" b="1">
                <a:solidFill>
                  <a:srgbClr val="0B5394"/>
                </a:solidFill>
                <a:latin typeface="Calibri"/>
                <a:ea typeface="Calibri"/>
                <a:cs typeface="Calibri"/>
                <a:sym typeface="Calibri"/>
              </a:rPr>
              <a:t>Mục tiêu nghiên cứu</a:t>
            </a:r>
            <a:endParaRPr sz="2000" b="1">
              <a:solidFill>
                <a:srgbClr val="0B5394"/>
              </a:solidFill>
              <a:latin typeface="Calibri"/>
              <a:ea typeface="Calibri"/>
              <a:cs typeface="Calibri"/>
              <a:sym typeface="Calibri"/>
            </a:endParaRPr>
          </a:p>
        </p:txBody>
      </p:sp>
      <p:sp>
        <p:nvSpPr>
          <p:cNvPr id="327" name="Google Shape;327;p17"/>
          <p:cNvSpPr/>
          <p:nvPr/>
        </p:nvSpPr>
        <p:spPr>
          <a:xfrm>
            <a:off x="173200" y="2021950"/>
            <a:ext cx="6322800" cy="41526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457200" lvl="0" indent="-336550" algn="just" rtl="0">
              <a:lnSpc>
                <a:spcPct val="150000"/>
              </a:lnSpc>
              <a:spcBef>
                <a:spcPts val="1200"/>
              </a:spcBef>
              <a:spcAft>
                <a:spcPts val="0"/>
              </a:spcAft>
              <a:buClr>
                <a:srgbClr val="0B5394"/>
              </a:buClr>
              <a:buSzPts val="1700"/>
              <a:buFont typeface="Times New Roman"/>
              <a:buChar char="●"/>
            </a:pPr>
            <a:r>
              <a:rPr lang="vi-VN" sz="1700" b="1">
                <a:solidFill>
                  <a:srgbClr val="0B5394"/>
                </a:solidFill>
                <a:latin typeface="Times New Roman"/>
                <a:ea typeface="Times New Roman"/>
                <a:cs typeface="Times New Roman"/>
                <a:sym typeface="Times New Roman"/>
              </a:rPr>
              <a:t>Hiểu rõ các thuật toán phát hiện cạnh cơ bản:</a:t>
            </a:r>
            <a:endParaRPr sz="1700" b="1">
              <a:solidFill>
                <a:srgbClr val="0B5394"/>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r>
              <a:rPr lang="vi-VN" sz="1700">
                <a:solidFill>
                  <a:schemeClr val="dk1"/>
                </a:solidFill>
                <a:latin typeface="Times New Roman"/>
                <a:ea typeface="Times New Roman"/>
                <a:cs typeface="Times New Roman"/>
                <a:sym typeface="Times New Roman"/>
              </a:rPr>
              <a:t>- Nghiên cứu và Đánh giá các thuật toán Sobel, Prewitt, và Canny để nắm vững cách hoạt động, công thức tính toán, và khả năng ứng dụng của từng phương pháp. </a:t>
            </a:r>
            <a:endParaRPr sz="1700">
              <a:solidFill>
                <a:schemeClr val="dk1"/>
              </a:solidFill>
              <a:latin typeface="Times New Roman"/>
              <a:ea typeface="Times New Roman"/>
              <a:cs typeface="Times New Roman"/>
              <a:sym typeface="Times New Roman"/>
            </a:endParaRPr>
          </a:p>
          <a:p>
            <a:pPr marL="457200" lvl="0" indent="-336550" algn="just" rtl="0">
              <a:lnSpc>
                <a:spcPct val="150000"/>
              </a:lnSpc>
              <a:spcBef>
                <a:spcPts val="1200"/>
              </a:spcBef>
              <a:spcAft>
                <a:spcPts val="0"/>
              </a:spcAft>
              <a:buClr>
                <a:srgbClr val="0B5394"/>
              </a:buClr>
              <a:buSzPts val="1700"/>
              <a:buFont typeface="Times New Roman"/>
              <a:buChar char="●"/>
            </a:pPr>
            <a:r>
              <a:rPr lang="vi-VN" sz="1700" b="1">
                <a:solidFill>
                  <a:srgbClr val="0B5394"/>
                </a:solidFill>
                <a:latin typeface="Times New Roman"/>
                <a:ea typeface="Times New Roman"/>
                <a:cs typeface="Times New Roman"/>
                <a:sym typeface="Times New Roman"/>
              </a:rPr>
              <a:t>Xây dựng giải pháp linh hoạt:</a:t>
            </a:r>
            <a:endParaRPr sz="1700" b="1">
              <a:solidFill>
                <a:srgbClr val="0B5394"/>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r>
              <a:rPr lang="vi-VN" sz="1700">
                <a:solidFill>
                  <a:schemeClr val="dk1"/>
                </a:solidFill>
                <a:latin typeface="Times New Roman"/>
                <a:ea typeface="Times New Roman"/>
                <a:cs typeface="Times New Roman"/>
                <a:sym typeface="Times New Roman"/>
              </a:rPr>
              <a:t>- Thiết kế quy trình phát hiện cạnh có khả năng xử lý đa dạng các bộ ảnh. Tích hợp các thuật toán vào hệ thống xử lý ảnh có tính tổng quát và khả năng mở rộng cao.</a:t>
            </a:r>
            <a:endParaRPr sz="1700">
              <a:solidFill>
                <a:schemeClr val="dk1"/>
              </a:solidFill>
              <a:latin typeface="Times New Roman"/>
              <a:ea typeface="Times New Roman"/>
              <a:cs typeface="Times New Roman"/>
              <a:sym typeface="Times New Roman"/>
            </a:endParaRPr>
          </a:p>
          <a:p>
            <a:pPr marL="0" marR="0" lvl="0" indent="0" algn="ctr" rtl="0">
              <a:spcBef>
                <a:spcPts val="1200"/>
              </a:spcBef>
              <a:spcAft>
                <a:spcPts val="0"/>
              </a:spcAft>
              <a:buNone/>
            </a:pPr>
            <a:endParaRPr sz="2600">
              <a:solidFill>
                <a:srgbClr val="3379A7"/>
              </a:solidFill>
              <a:latin typeface="Times New Roman"/>
              <a:ea typeface="Times New Roman"/>
              <a:cs typeface="Times New Roman"/>
              <a:sym typeface="Times New Roman"/>
            </a:endParaRPr>
          </a:p>
        </p:txBody>
      </p:sp>
      <p:pic>
        <p:nvPicPr>
          <p:cNvPr id="328" name="Google Shape;328;p17"/>
          <p:cNvPicPr preferRelativeResize="0"/>
          <p:nvPr/>
        </p:nvPicPr>
        <p:blipFill>
          <a:blip r:embed="rId3">
            <a:alphaModFix/>
          </a:blip>
          <a:stretch>
            <a:fillRect/>
          </a:stretch>
        </p:blipFill>
        <p:spPr>
          <a:xfrm>
            <a:off x="6700850" y="2257275"/>
            <a:ext cx="5139001" cy="32672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8"/>
          <p:cNvSpPr txBox="1"/>
          <p:nvPr/>
        </p:nvSpPr>
        <p:spPr>
          <a:xfrm>
            <a:off x="887256" y="223959"/>
            <a:ext cx="56088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34" name="Google Shape;334;p18"/>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35" name="Google Shape;335;p18"/>
          <p:cNvSpPr/>
          <p:nvPr/>
        </p:nvSpPr>
        <p:spPr>
          <a:xfrm>
            <a:off x="469890" y="1241677"/>
            <a:ext cx="29979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000" b="1">
                <a:solidFill>
                  <a:srgbClr val="0B5394"/>
                </a:solidFill>
                <a:latin typeface="Calibri"/>
                <a:ea typeface="Calibri"/>
                <a:cs typeface="Calibri"/>
                <a:sym typeface="Calibri"/>
              </a:rPr>
              <a:t>Mục tiêu nghiên cứu</a:t>
            </a:r>
            <a:endParaRPr sz="2000" b="1">
              <a:solidFill>
                <a:srgbClr val="0B5394"/>
              </a:solidFill>
              <a:latin typeface="Calibri"/>
              <a:ea typeface="Calibri"/>
              <a:cs typeface="Calibri"/>
              <a:sym typeface="Calibri"/>
            </a:endParaRPr>
          </a:p>
        </p:txBody>
      </p:sp>
      <p:sp>
        <p:nvSpPr>
          <p:cNvPr id="336" name="Google Shape;336;p18"/>
          <p:cNvSpPr/>
          <p:nvPr/>
        </p:nvSpPr>
        <p:spPr>
          <a:xfrm>
            <a:off x="469900" y="2259200"/>
            <a:ext cx="6533700" cy="39153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0"/>
              </a:spcAft>
              <a:buSzPts val="1100"/>
              <a:buNone/>
            </a:pPr>
            <a:endParaRPr sz="1800" b="1">
              <a:solidFill>
                <a:schemeClr val="dk1"/>
              </a:solidFill>
              <a:latin typeface="Times New Roman"/>
              <a:ea typeface="Times New Roman"/>
              <a:cs typeface="Times New Roman"/>
              <a:sym typeface="Times New Roman"/>
            </a:endParaRPr>
          </a:p>
          <a:p>
            <a:pPr marL="457200" lvl="0" indent="-342900" algn="just" rtl="0">
              <a:lnSpc>
                <a:spcPct val="150000"/>
              </a:lnSpc>
              <a:spcBef>
                <a:spcPts val="1200"/>
              </a:spcBef>
              <a:spcAft>
                <a:spcPts val="0"/>
              </a:spcAft>
              <a:buClr>
                <a:srgbClr val="0B5394"/>
              </a:buClr>
              <a:buSzPts val="1800"/>
              <a:buFont typeface="Times New Roman"/>
              <a:buChar char="●"/>
            </a:pPr>
            <a:r>
              <a:rPr lang="vi-VN" sz="1800" b="1">
                <a:solidFill>
                  <a:srgbClr val="0B5394"/>
                </a:solidFill>
                <a:latin typeface="Times New Roman"/>
                <a:ea typeface="Times New Roman"/>
                <a:cs typeface="Times New Roman"/>
                <a:sym typeface="Times New Roman"/>
              </a:rPr>
              <a:t>Phát triển giao diện trực quan:</a:t>
            </a:r>
            <a:endParaRPr sz="1800" b="1">
              <a:solidFill>
                <a:srgbClr val="0B5394"/>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r>
              <a:rPr lang="vi-VN" sz="1800">
                <a:solidFill>
                  <a:schemeClr val="dk1"/>
                </a:solidFill>
                <a:latin typeface="Times New Roman"/>
                <a:ea typeface="Times New Roman"/>
                <a:cs typeface="Times New Roman"/>
                <a:sym typeface="Times New Roman"/>
              </a:rPr>
              <a:t>- Đảm bảo giao diện dễ sử dụng và cung cấp kết quả một cách trực quan, phục vụ tốt cho nghiên cứu và ứng dụng thực tế.</a:t>
            </a:r>
            <a:endParaRPr sz="1800">
              <a:solidFill>
                <a:schemeClr val="dk1"/>
              </a:solidFill>
              <a:latin typeface="Times New Roman"/>
              <a:ea typeface="Times New Roman"/>
              <a:cs typeface="Times New Roman"/>
              <a:sym typeface="Times New Roman"/>
            </a:endParaRPr>
          </a:p>
          <a:p>
            <a:pPr marL="457200" lvl="0" indent="-342900" algn="just" rtl="0">
              <a:lnSpc>
                <a:spcPct val="150000"/>
              </a:lnSpc>
              <a:spcBef>
                <a:spcPts val="1200"/>
              </a:spcBef>
              <a:spcAft>
                <a:spcPts val="0"/>
              </a:spcAft>
              <a:buClr>
                <a:srgbClr val="0B5394"/>
              </a:buClr>
              <a:buSzPts val="1800"/>
              <a:buFont typeface="Times New Roman"/>
              <a:buChar char="●"/>
            </a:pPr>
            <a:r>
              <a:rPr lang="vi-VN" sz="1800" b="1">
                <a:solidFill>
                  <a:srgbClr val="0B5394"/>
                </a:solidFill>
                <a:latin typeface="Times New Roman"/>
                <a:ea typeface="Times New Roman"/>
                <a:cs typeface="Times New Roman"/>
                <a:sym typeface="Times New Roman"/>
              </a:rPr>
              <a:t>Đánh giá hiệu quả phương pháp:</a:t>
            </a:r>
            <a:endParaRPr sz="1800" b="1">
              <a:solidFill>
                <a:srgbClr val="0B5394"/>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r>
              <a:rPr lang="vi-VN" sz="1800">
                <a:solidFill>
                  <a:schemeClr val="dk1"/>
                </a:solidFill>
                <a:latin typeface="Times New Roman"/>
                <a:ea typeface="Times New Roman"/>
                <a:cs typeface="Times New Roman"/>
                <a:sym typeface="Times New Roman"/>
              </a:rPr>
              <a:t>- Đo lường độ chính xác và hiệu quả của các thuật toán trên các loại ảnh khác nhau. Phân tích ảnh hưởng của các yếu tố như nhiễu, độ phân giải, và loại ảnh đến kết quả phát hiện cạnh</a:t>
            </a:r>
            <a:endParaRPr sz="18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endParaRPr sz="1800">
              <a:solidFill>
                <a:schemeClr val="dk1"/>
              </a:solidFill>
              <a:latin typeface="Times New Roman"/>
              <a:ea typeface="Times New Roman"/>
              <a:cs typeface="Times New Roman"/>
              <a:sym typeface="Times New Roman"/>
            </a:endParaRPr>
          </a:p>
          <a:p>
            <a:pPr marL="0" marR="0" lvl="0" indent="0" algn="ctr" rtl="0">
              <a:spcBef>
                <a:spcPts val="1200"/>
              </a:spcBef>
              <a:spcAft>
                <a:spcPts val="0"/>
              </a:spcAft>
              <a:buNone/>
            </a:pPr>
            <a:endParaRPr sz="2700">
              <a:solidFill>
                <a:srgbClr val="3379A7"/>
              </a:solidFill>
              <a:latin typeface="Times New Roman"/>
              <a:ea typeface="Times New Roman"/>
              <a:cs typeface="Times New Roman"/>
              <a:sym typeface="Times New Roman"/>
            </a:endParaRPr>
          </a:p>
        </p:txBody>
      </p:sp>
      <p:pic>
        <p:nvPicPr>
          <p:cNvPr id="337" name="Google Shape;337;p18"/>
          <p:cNvPicPr preferRelativeResize="0"/>
          <p:nvPr/>
        </p:nvPicPr>
        <p:blipFill>
          <a:blip r:embed="rId3">
            <a:alphaModFix/>
          </a:blip>
          <a:stretch>
            <a:fillRect/>
          </a:stretch>
        </p:blipFill>
        <p:spPr>
          <a:xfrm>
            <a:off x="7167225" y="2560650"/>
            <a:ext cx="4883599" cy="311064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9"/>
          <p:cNvSpPr txBox="1">
            <a:spLocks noGrp="1"/>
          </p:cNvSpPr>
          <p:nvPr>
            <p:ph type="sldNum" idx="12"/>
          </p:nvPr>
        </p:nvSpPr>
        <p:spPr>
          <a:xfrm>
            <a:off x="9253536" y="653044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7</a:t>
            </a:fld>
            <a:endParaRPr/>
          </a:p>
        </p:txBody>
      </p:sp>
      <p:sp>
        <p:nvSpPr>
          <p:cNvPr id="343" name="Google Shape;343;p19"/>
          <p:cNvSpPr txBox="1"/>
          <p:nvPr/>
        </p:nvSpPr>
        <p:spPr>
          <a:xfrm>
            <a:off x="887256" y="223959"/>
            <a:ext cx="5608679" cy="7124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44" name="Google Shape;344;p19"/>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45" name="Google Shape;345;p19"/>
          <p:cNvSpPr/>
          <p:nvPr/>
        </p:nvSpPr>
        <p:spPr>
          <a:xfrm>
            <a:off x="404995" y="1244390"/>
            <a:ext cx="29979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1200"/>
              </a:spcAft>
              <a:buClr>
                <a:schemeClr val="dk1"/>
              </a:buClr>
              <a:buSzPts val="1100"/>
              <a:buFont typeface="Arial"/>
              <a:buNone/>
            </a:pPr>
            <a:r>
              <a:rPr lang="vi-VN" sz="1700" b="1">
                <a:solidFill>
                  <a:srgbClr val="0B5394"/>
                </a:solidFill>
              </a:rPr>
              <a:t>Đối tượng nghiên cứu</a:t>
            </a:r>
            <a:endParaRPr sz="2000" b="1">
              <a:solidFill>
                <a:srgbClr val="0B5394"/>
              </a:solidFill>
            </a:endParaRPr>
          </a:p>
        </p:txBody>
      </p:sp>
      <p:sp>
        <p:nvSpPr>
          <p:cNvPr id="346" name="Google Shape;346;p19"/>
          <p:cNvSpPr/>
          <p:nvPr/>
        </p:nvSpPr>
        <p:spPr>
          <a:xfrm>
            <a:off x="469900" y="4316585"/>
            <a:ext cx="11030700" cy="1999374"/>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0"/>
              </a:spcAft>
              <a:buClr>
                <a:schemeClr val="dk1"/>
              </a:buClr>
              <a:buSzPts val="1100"/>
              <a:buFont typeface="Arial"/>
              <a:buNone/>
            </a:pPr>
            <a:r>
              <a:rPr lang="vi-VN" sz="2000" b="1">
                <a:solidFill>
                  <a:schemeClr val="dk1"/>
                </a:solidFill>
                <a:latin typeface="Times New Roman"/>
                <a:ea typeface="Times New Roman"/>
                <a:cs typeface="Times New Roman"/>
                <a:sym typeface="Times New Roman"/>
              </a:rPr>
              <a:t>- </a:t>
            </a:r>
            <a:r>
              <a:rPr lang="vi-VN" sz="1900">
                <a:solidFill>
                  <a:schemeClr val="dk1"/>
                </a:solidFill>
                <a:latin typeface="Times New Roman"/>
                <a:ea typeface="Times New Roman"/>
                <a:cs typeface="Times New Roman"/>
                <a:sym typeface="Times New Roman"/>
              </a:rPr>
              <a:t>Các thuật toán phát hiện cạnh phổ biến như Sobel, Prewitt, và Canny.</a:t>
            </a:r>
            <a:endParaRPr sz="19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r>
              <a:rPr lang="vi-VN" sz="2400" b="1">
                <a:solidFill>
                  <a:schemeClr val="dk1"/>
                </a:solidFill>
                <a:latin typeface="Times New Roman"/>
                <a:ea typeface="Times New Roman"/>
                <a:cs typeface="Times New Roman"/>
                <a:sym typeface="Times New Roman"/>
              </a:rPr>
              <a:t>- </a:t>
            </a:r>
            <a:r>
              <a:rPr lang="vi-VN" sz="1800">
                <a:solidFill>
                  <a:schemeClr val="dk1"/>
                </a:solidFill>
                <a:latin typeface="Times New Roman"/>
                <a:ea typeface="Times New Roman"/>
                <a:cs typeface="Times New Roman"/>
                <a:sym typeface="Times New Roman"/>
              </a:rPr>
              <a:t>Các hình ảnh đầu vào được giới hạn ở định dạng số (ảnh kỹ thuật số) và có thể thuộc nhiều lĩnh vực khác nhau, bao gồm động vật, con người, công trình kiến trúc, đường xá, và các hình ảnh chuyên dụng khác.</a:t>
            </a:r>
            <a:endParaRPr sz="1800">
              <a:solidFill>
                <a:schemeClr val="dk1"/>
              </a:solidFill>
              <a:latin typeface="Times New Roman"/>
              <a:ea typeface="Times New Roman"/>
              <a:cs typeface="Times New Roman"/>
              <a:sym typeface="Times New Roman"/>
            </a:endParaRPr>
          </a:p>
          <a:p>
            <a:pPr marL="0" marR="0" lvl="0" indent="0" algn="l" rtl="0">
              <a:spcBef>
                <a:spcPts val="1200"/>
              </a:spcBef>
              <a:spcAft>
                <a:spcPts val="0"/>
              </a:spcAft>
              <a:buNone/>
            </a:pPr>
            <a:endParaRPr sz="2400" b="1">
              <a:solidFill>
                <a:schemeClr val="dk1"/>
              </a:solidFill>
              <a:latin typeface="Times New Roman"/>
              <a:ea typeface="Times New Roman"/>
              <a:cs typeface="Times New Roman"/>
              <a:sym typeface="Times New Roman"/>
            </a:endParaRPr>
          </a:p>
        </p:txBody>
      </p:sp>
      <p:pic>
        <p:nvPicPr>
          <p:cNvPr id="347" name="Google Shape;347;p19"/>
          <p:cNvPicPr preferRelativeResize="0"/>
          <p:nvPr/>
        </p:nvPicPr>
        <p:blipFill rotWithShape="1">
          <a:blip r:embed="rId3">
            <a:alphaModFix/>
          </a:blip>
          <a:srcRect l="55226" t="28903" r="4243" b="7668"/>
          <a:stretch/>
        </p:blipFill>
        <p:spPr>
          <a:xfrm>
            <a:off x="697438" y="1961025"/>
            <a:ext cx="2185149" cy="2173950"/>
          </a:xfrm>
          <a:prstGeom prst="rect">
            <a:avLst/>
          </a:prstGeom>
          <a:noFill/>
          <a:ln>
            <a:noFill/>
          </a:ln>
        </p:spPr>
      </p:pic>
      <p:pic>
        <p:nvPicPr>
          <p:cNvPr id="348" name="Google Shape;348;p19"/>
          <p:cNvPicPr preferRelativeResize="0"/>
          <p:nvPr/>
        </p:nvPicPr>
        <p:blipFill rotWithShape="1">
          <a:blip r:embed="rId4">
            <a:alphaModFix/>
          </a:blip>
          <a:srcRect l="54806" t="27592" r="3417" b="7682"/>
          <a:stretch/>
        </p:blipFill>
        <p:spPr>
          <a:xfrm>
            <a:off x="3409650" y="1971725"/>
            <a:ext cx="2185126" cy="2152553"/>
          </a:xfrm>
          <a:prstGeom prst="rect">
            <a:avLst/>
          </a:prstGeom>
          <a:noFill/>
          <a:ln>
            <a:noFill/>
          </a:ln>
        </p:spPr>
      </p:pic>
      <p:pic>
        <p:nvPicPr>
          <p:cNvPr id="349" name="Google Shape;349;p19"/>
          <p:cNvPicPr preferRelativeResize="0"/>
          <p:nvPr/>
        </p:nvPicPr>
        <p:blipFill rotWithShape="1">
          <a:blip r:embed="rId5">
            <a:alphaModFix/>
          </a:blip>
          <a:srcRect l="54747" t="25978" r="3390" b="7033"/>
          <a:stretch/>
        </p:blipFill>
        <p:spPr>
          <a:xfrm>
            <a:off x="6121862" y="1950450"/>
            <a:ext cx="2185126" cy="2215000"/>
          </a:xfrm>
          <a:prstGeom prst="rect">
            <a:avLst/>
          </a:prstGeom>
          <a:noFill/>
          <a:ln>
            <a:noFill/>
          </a:ln>
        </p:spPr>
      </p:pic>
      <p:pic>
        <p:nvPicPr>
          <p:cNvPr id="350" name="Google Shape;350;p19"/>
          <p:cNvPicPr preferRelativeResize="0"/>
          <p:nvPr/>
        </p:nvPicPr>
        <p:blipFill rotWithShape="1">
          <a:blip r:embed="rId6">
            <a:alphaModFix/>
          </a:blip>
          <a:srcRect l="54715" t="27483" r="3898" b="8137"/>
          <a:stretch/>
        </p:blipFill>
        <p:spPr>
          <a:xfrm>
            <a:off x="8834075" y="1951750"/>
            <a:ext cx="2185127" cy="21724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0"/>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8</a:t>
            </a:fld>
            <a:endParaRPr/>
          </a:p>
        </p:txBody>
      </p:sp>
      <p:sp>
        <p:nvSpPr>
          <p:cNvPr id="356" name="Google Shape;356;p20"/>
          <p:cNvSpPr txBox="1"/>
          <p:nvPr/>
        </p:nvSpPr>
        <p:spPr>
          <a:xfrm>
            <a:off x="887256" y="223959"/>
            <a:ext cx="56088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57" name="Google Shape;357;p20"/>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58" name="Google Shape;358;p20"/>
          <p:cNvSpPr/>
          <p:nvPr/>
        </p:nvSpPr>
        <p:spPr>
          <a:xfrm>
            <a:off x="404995" y="1244390"/>
            <a:ext cx="29979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1200"/>
              </a:spcAft>
              <a:buSzPts val="1100"/>
              <a:buNone/>
            </a:pPr>
            <a:r>
              <a:rPr lang="vi-VN" sz="1700" b="1">
                <a:solidFill>
                  <a:srgbClr val="0B5394"/>
                </a:solidFill>
              </a:rPr>
              <a:t>Đối tượng nghiên cứu</a:t>
            </a:r>
            <a:endParaRPr sz="2000">
              <a:solidFill>
                <a:srgbClr val="0B5394"/>
              </a:solidFill>
              <a:latin typeface="Calibri"/>
              <a:ea typeface="Calibri"/>
              <a:cs typeface="Calibri"/>
              <a:sym typeface="Calibri"/>
            </a:endParaRPr>
          </a:p>
        </p:txBody>
      </p:sp>
      <p:sp>
        <p:nvSpPr>
          <p:cNvPr id="359" name="Google Shape;359;p2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1200"/>
              </a:spcAft>
              <a:buNone/>
            </a:pPr>
            <a:endParaRPr/>
          </a:p>
        </p:txBody>
      </p:sp>
      <p:sp>
        <p:nvSpPr>
          <p:cNvPr id="360" name="Google Shape;360;p20"/>
          <p:cNvSpPr txBox="1"/>
          <p:nvPr/>
        </p:nvSpPr>
        <p:spPr>
          <a:xfrm>
            <a:off x="173200" y="5403088"/>
            <a:ext cx="10377900" cy="83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vi-VN" sz="1600">
                <a:latin typeface="Times New Roman"/>
                <a:ea typeface="Times New Roman"/>
                <a:cs typeface="Times New Roman"/>
                <a:sym typeface="Times New Roman"/>
              </a:rPr>
              <a:t>Phân tích cách hoạt động, công thức tính toán, và đặc điểm của từng thuật toán phát hiện cạnh</a:t>
            </a:r>
            <a:endParaRPr sz="1600">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a:p>
        </p:txBody>
      </p:sp>
      <p:pic>
        <p:nvPicPr>
          <p:cNvPr id="361" name="Google Shape;361;p20"/>
          <p:cNvPicPr preferRelativeResize="0"/>
          <p:nvPr/>
        </p:nvPicPr>
        <p:blipFill>
          <a:blip r:embed="rId3">
            <a:alphaModFix/>
          </a:blip>
          <a:stretch>
            <a:fillRect/>
          </a:stretch>
        </p:blipFill>
        <p:spPr>
          <a:xfrm>
            <a:off x="668000" y="2088738"/>
            <a:ext cx="6620425" cy="2988925"/>
          </a:xfrm>
          <a:prstGeom prst="rect">
            <a:avLst/>
          </a:prstGeom>
          <a:noFill/>
          <a:ln>
            <a:noFill/>
          </a:ln>
        </p:spPr>
      </p:pic>
      <p:sp>
        <p:nvSpPr>
          <p:cNvPr id="362" name="Google Shape;362;p20"/>
          <p:cNvSpPr/>
          <p:nvPr/>
        </p:nvSpPr>
        <p:spPr>
          <a:xfrm>
            <a:off x="7541550" y="1865925"/>
            <a:ext cx="4134900" cy="3490500"/>
          </a:xfrm>
          <a:prstGeom prst="roundRect">
            <a:avLst>
              <a:gd name="adj" fmla="val 16667"/>
            </a:avLst>
          </a:prstGeom>
          <a:solidFill>
            <a:srgbClr val="CFE2F3"/>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0"/>
              </a:spcAft>
              <a:buSzPts val="1100"/>
              <a:buNone/>
            </a:pPr>
            <a:endParaRPr sz="1800" b="1">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r>
              <a:rPr lang="vi-VN" sz="1700">
                <a:solidFill>
                  <a:schemeClr val="dk1"/>
                </a:solidFill>
                <a:latin typeface="Times New Roman"/>
                <a:ea typeface="Times New Roman"/>
                <a:cs typeface="Times New Roman"/>
                <a:sym typeface="Times New Roman"/>
              </a:rPr>
              <a:t>- Ứng dụng các thuật toán này để trích xuất đường biên từ các loại ảnh khác nhau, phục vụ cho mục đích nhận diện hoặc phân tích.</a:t>
            </a:r>
            <a:endParaRPr sz="20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r>
              <a:rPr lang="vi-VN" sz="1600">
                <a:solidFill>
                  <a:schemeClr val="dk1"/>
                </a:solidFill>
                <a:latin typeface="Times New Roman"/>
                <a:ea typeface="Times New Roman"/>
                <a:cs typeface="Times New Roman"/>
                <a:sym typeface="Times New Roman"/>
              </a:rPr>
              <a:t>- Đánh giá hiệu quả của các thuật toán thông qua độ chính xác, thời gian xử lý, và tính bền vững trước nhiễu.</a:t>
            </a:r>
            <a:endParaRPr sz="1800" b="1">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1100"/>
              <a:buNone/>
            </a:pPr>
            <a:endParaRPr sz="1800">
              <a:solidFill>
                <a:schemeClr val="dk1"/>
              </a:solidFill>
              <a:latin typeface="Times New Roman"/>
              <a:ea typeface="Times New Roman"/>
              <a:cs typeface="Times New Roman"/>
              <a:sym typeface="Times New Roman"/>
            </a:endParaRPr>
          </a:p>
          <a:p>
            <a:pPr marL="0" marR="0" lvl="0" indent="0" algn="ctr" rtl="0">
              <a:spcBef>
                <a:spcPts val="1200"/>
              </a:spcBef>
              <a:spcAft>
                <a:spcPts val="0"/>
              </a:spcAft>
              <a:buNone/>
            </a:pPr>
            <a:endParaRPr sz="2700">
              <a:solidFill>
                <a:srgbClr val="3379A7"/>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sldNum" idx="12"/>
          </p:nvPr>
        </p:nvSpPr>
        <p:spPr>
          <a:xfrm>
            <a:off x="9253536" y="6530446"/>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9</a:t>
            </a:fld>
            <a:endParaRPr/>
          </a:p>
        </p:txBody>
      </p:sp>
      <p:sp>
        <p:nvSpPr>
          <p:cNvPr id="368" name="Google Shape;368;p21"/>
          <p:cNvSpPr txBox="1"/>
          <p:nvPr/>
        </p:nvSpPr>
        <p:spPr>
          <a:xfrm>
            <a:off x="887256" y="223959"/>
            <a:ext cx="5608800" cy="7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3200"/>
              <a:buFont typeface="Arial"/>
              <a:buNone/>
            </a:pPr>
            <a:r>
              <a:rPr lang="vi-VN" sz="3200" b="1">
                <a:solidFill>
                  <a:schemeClr val="lt1"/>
                </a:solidFill>
                <a:latin typeface="Calibri"/>
                <a:ea typeface="Calibri"/>
                <a:cs typeface="Calibri"/>
                <a:sym typeface="Calibri"/>
              </a:rPr>
              <a:t>Giới thiệu đề tài</a:t>
            </a:r>
            <a:endParaRPr sz="3200" b="1">
              <a:solidFill>
                <a:schemeClr val="lt1"/>
              </a:solidFill>
              <a:latin typeface="Calibri"/>
              <a:ea typeface="Calibri"/>
              <a:cs typeface="Calibri"/>
              <a:sym typeface="Calibri"/>
            </a:endParaRPr>
          </a:p>
        </p:txBody>
      </p:sp>
      <p:sp>
        <p:nvSpPr>
          <p:cNvPr id="369" name="Google Shape;369;p21"/>
          <p:cNvSpPr/>
          <p:nvPr/>
        </p:nvSpPr>
        <p:spPr>
          <a:xfrm>
            <a:off x="173202" y="323699"/>
            <a:ext cx="714045" cy="71247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lt1"/>
              </a:buClr>
              <a:buSzPts val="2400"/>
              <a:buFont typeface="Calibri"/>
              <a:buNone/>
            </a:pPr>
            <a:r>
              <a:rPr lang="vi-VN"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sp>
        <p:nvSpPr>
          <p:cNvPr id="370" name="Google Shape;370;p21"/>
          <p:cNvSpPr/>
          <p:nvPr/>
        </p:nvSpPr>
        <p:spPr>
          <a:xfrm>
            <a:off x="404995" y="1244390"/>
            <a:ext cx="2997900" cy="56550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150000"/>
              </a:lnSpc>
              <a:spcBef>
                <a:spcPts val="1200"/>
              </a:spcBef>
              <a:spcAft>
                <a:spcPts val="1200"/>
              </a:spcAft>
              <a:buSzPts val="1100"/>
              <a:buNone/>
            </a:pPr>
            <a:r>
              <a:rPr lang="vi-VN" sz="1700" b="1">
                <a:solidFill>
                  <a:srgbClr val="0B5394"/>
                </a:solidFill>
              </a:rPr>
              <a:t>Phương pháp nghiên cứu</a:t>
            </a:r>
            <a:endParaRPr sz="2000">
              <a:solidFill>
                <a:srgbClr val="0B5394"/>
              </a:solidFill>
              <a:latin typeface="Calibri"/>
              <a:ea typeface="Calibri"/>
              <a:cs typeface="Calibri"/>
              <a:sym typeface="Calibri"/>
            </a:endParaRPr>
          </a:p>
        </p:txBody>
      </p:sp>
      <p:sp>
        <p:nvSpPr>
          <p:cNvPr id="371" name="Google Shape;371;p21"/>
          <p:cNvSpPr/>
          <p:nvPr/>
        </p:nvSpPr>
        <p:spPr>
          <a:xfrm>
            <a:off x="2144151" y="2117821"/>
            <a:ext cx="2301900" cy="1776600"/>
          </a:xfrm>
          <a:prstGeom prst="roundRect">
            <a:avLst>
              <a:gd name="adj" fmla="val 16667"/>
            </a:avLst>
          </a:prstGeom>
          <a:solidFill>
            <a:srgbClr val="ADE8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900">
                <a:latin typeface="Times New Roman"/>
                <a:ea typeface="Times New Roman"/>
                <a:cs typeface="Times New Roman"/>
                <a:sym typeface="Times New Roman"/>
              </a:rPr>
              <a:t>phương pháp thu thập tài  liệu</a:t>
            </a:r>
            <a:endParaRPr sz="1900">
              <a:latin typeface="Times New Roman"/>
              <a:ea typeface="Times New Roman"/>
              <a:cs typeface="Times New Roman"/>
              <a:sym typeface="Times New Roman"/>
            </a:endParaRPr>
          </a:p>
        </p:txBody>
      </p:sp>
      <p:sp>
        <p:nvSpPr>
          <p:cNvPr id="372" name="Google Shape;372;p21"/>
          <p:cNvSpPr/>
          <p:nvPr/>
        </p:nvSpPr>
        <p:spPr>
          <a:xfrm>
            <a:off x="4935667" y="2117821"/>
            <a:ext cx="2301900" cy="1776600"/>
          </a:xfrm>
          <a:prstGeom prst="roundRect">
            <a:avLst>
              <a:gd name="adj" fmla="val 16667"/>
            </a:avLst>
          </a:prstGeom>
          <a:solidFill>
            <a:srgbClr val="ADE8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vi-VN" sz="1900">
                <a:solidFill>
                  <a:schemeClr val="dk1"/>
                </a:solidFill>
                <a:latin typeface="Times New Roman"/>
                <a:ea typeface="Times New Roman"/>
                <a:cs typeface="Times New Roman"/>
                <a:sym typeface="Times New Roman"/>
              </a:rPr>
              <a:t>Phương pháp phân tích và so sánh</a:t>
            </a:r>
            <a:endParaRPr sz="1800">
              <a:latin typeface="Times New Roman"/>
              <a:ea typeface="Times New Roman"/>
              <a:cs typeface="Times New Roman"/>
              <a:sym typeface="Times New Roman"/>
            </a:endParaRPr>
          </a:p>
        </p:txBody>
      </p:sp>
      <p:sp>
        <p:nvSpPr>
          <p:cNvPr id="373" name="Google Shape;373;p21"/>
          <p:cNvSpPr/>
          <p:nvPr/>
        </p:nvSpPr>
        <p:spPr>
          <a:xfrm>
            <a:off x="7727184" y="2117821"/>
            <a:ext cx="2301900" cy="1776600"/>
          </a:xfrm>
          <a:prstGeom prst="roundRect">
            <a:avLst>
              <a:gd name="adj" fmla="val 16667"/>
            </a:avLst>
          </a:prstGeom>
          <a:solidFill>
            <a:srgbClr val="ADE8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vi-VN" sz="1900">
                <a:solidFill>
                  <a:schemeClr val="dk1"/>
                </a:solidFill>
                <a:latin typeface="Times New Roman"/>
                <a:ea typeface="Times New Roman"/>
                <a:cs typeface="Times New Roman"/>
                <a:sym typeface="Times New Roman"/>
              </a:rPr>
              <a:t>phương pháp thực nghiệm</a:t>
            </a:r>
            <a:endParaRPr sz="1900">
              <a:latin typeface="Times New Roman"/>
              <a:ea typeface="Times New Roman"/>
              <a:cs typeface="Times New Roman"/>
              <a:sym typeface="Times New Roman"/>
            </a:endParaRPr>
          </a:p>
        </p:txBody>
      </p:sp>
      <p:sp>
        <p:nvSpPr>
          <p:cNvPr id="374" name="Google Shape;374;p21"/>
          <p:cNvSpPr/>
          <p:nvPr/>
        </p:nvSpPr>
        <p:spPr>
          <a:xfrm>
            <a:off x="2780429" y="4350533"/>
            <a:ext cx="2743200" cy="1723800"/>
          </a:xfrm>
          <a:prstGeom prst="roundRect">
            <a:avLst>
              <a:gd name="adj" fmla="val 16667"/>
            </a:avLst>
          </a:prstGeom>
          <a:solidFill>
            <a:srgbClr val="ADE8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vi-VN" sz="1900">
                <a:solidFill>
                  <a:schemeClr val="dk1"/>
                </a:solidFill>
                <a:latin typeface="Times New Roman"/>
                <a:ea typeface="Times New Roman"/>
                <a:cs typeface="Times New Roman"/>
                <a:sym typeface="Times New Roman"/>
              </a:rPr>
              <a:t>Phương pháp lập trình và phát triển ứng dụng</a:t>
            </a:r>
            <a:endParaRPr sz="1900">
              <a:latin typeface="Times New Roman"/>
              <a:ea typeface="Times New Roman"/>
              <a:cs typeface="Times New Roman"/>
              <a:sym typeface="Times New Roman"/>
            </a:endParaRPr>
          </a:p>
        </p:txBody>
      </p:sp>
      <p:sp>
        <p:nvSpPr>
          <p:cNvPr id="375" name="Google Shape;375;p21"/>
          <p:cNvSpPr/>
          <p:nvPr/>
        </p:nvSpPr>
        <p:spPr>
          <a:xfrm>
            <a:off x="6423432" y="4350533"/>
            <a:ext cx="2743200" cy="1723800"/>
          </a:xfrm>
          <a:prstGeom prst="roundRect">
            <a:avLst>
              <a:gd name="adj" fmla="val 16667"/>
            </a:avLst>
          </a:prstGeom>
          <a:solidFill>
            <a:srgbClr val="ADE8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vi-VN" sz="1900">
                <a:solidFill>
                  <a:schemeClr val="dk1"/>
                </a:solidFill>
                <a:latin typeface="Times New Roman"/>
                <a:ea typeface="Times New Roman"/>
                <a:cs typeface="Times New Roman"/>
                <a:sym typeface="Times New Roman"/>
              </a:rPr>
              <a:t>Phương pháp đánh giá</a:t>
            </a:r>
            <a:endParaRPr sz="1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3107</Words>
  <Application>Microsoft Office PowerPoint</Application>
  <PresentationFormat>Widescreen</PresentationFormat>
  <Paragraphs>275</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Times New Roman</vt:lpstr>
      <vt:lpstr>Calibri</vt:lpstr>
      <vt:lpstr>Arial</vt:lpstr>
      <vt:lpstr>Dancing Script SemiBold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Dat Van</cp:lastModifiedBy>
  <cp:revision>4</cp:revision>
  <dcterms:modified xsi:type="dcterms:W3CDTF">2025-01-04T03:38:39Z</dcterms:modified>
</cp:coreProperties>
</file>